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84" r:id="rId2"/>
    <p:sldId id="423" r:id="rId3"/>
    <p:sldId id="415" r:id="rId4"/>
    <p:sldId id="387" r:id="rId5"/>
    <p:sldId id="463" r:id="rId6"/>
    <p:sldId id="426" r:id="rId7"/>
    <p:sldId id="465" r:id="rId8"/>
    <p:sldId id="466" r:id="rId9"/>
    <p:sldId id="467" r:id="rId10"/>
    <p:sldId id="464" r:id="rId11"/>
    <p:sldId id="425" r:id="rId12"/>
    <p:sldId id="430" r:id="rId13"/>
    <p:sldId id="459" r:id="rId14"/>
  </p:sldIdLst>
  <p:sldSz cx="12195175" cy="6858000"/>
  <p:notesSz cx="7099300" cy="10234613"/>
  <p:embeddedFontLst>
    <p:embeddedFont>
      <p:font typeface="BMW Group Condensed" panose="020B0604020202020204" charset="0"/>
      <p:regular r:id="rId17"/>
      <p:bold r:id="rId18"/>
      <p:italic r:id="rId19"/>
      <p:boldItalic r:id="rId20"/>
    </p:embeddedFont>
    <p:embeddedFont>
      <p:font typeface="Arial Rounded MT Bold" panose="020F0704030504030204" pitchFamily="34" charset="0"/>
      <p:regular r:id="rId2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254">
          <p15:clr>
            <a:srgbClr val="A4A3A4"/>
          </p15:clr>
        </p15:guide>
        <p15:guide id="3" orient="horz" pos="4111">
          <p15:clr>
            <a:srgbClr val="A4A3A4"/>
          </p15:clr>
        </p15:guide>
        <p15:guide id="4" orient="horz" pos="1242">
          <p15:clr>
            <a:srgbClr val="A4A3A4"/>
          </p15:clr>
        </p15:guide>
        <p15:guide id="5" orient="horz" pos="3940">
          <p15:clr>
            <a:srgbClr val="A4A3A4"/>
          </p15:clr>
        </p15:guide>
        <p15:guide id="6" pos="7388">
          <p15:clr>
            <a:srgbClr val="A4A3A4"/>
          </p15:clr>
        </p15:guide>
        <p15:guide id="7" pos="3842">
          <p15:clr>
            <a:srgbClr val="A4A3A4"/>
          </p15:clr>
        </p15:guide>
        <p15:guide id="8" pos="2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97"/>
    <a:srgbClr val="9A785B"/>
    <a:srgbClr val="92A2BD"/>
    <a:srgbClr val="AE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32" autoAdjust="0"/>
  </p:normalViewPr>
  <p:slideViewPr>
    <p:cSldViewPr snapToGrid="0" snapToObjects="1" showGuides="1">
      <p:cViewPr varScale="1">
        <p:scale>
          <a:sx n="63" d="100"/>
          <a:sy n="63" d="100"/>
        </p:scale>
        <p:origin x="780" y="44"/>
      </p:cViewPr>
      <p:guideLst>
        <p:guide orient="horz" pos="1072"/>
        <p:guide orient="horz" pos="254"/>
        <p:guide orient="horz" pos="4111"/>
        <p:guide orient="horz" pos="1242"/>
        <p:guide orient="horz" pos="3940"/>
        <p:guide pos="7388"/>
        <p:guide pos="3842"/>
        <p:guide pos="2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-354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urope.bmw.corp\WINFS\P-org\PG\PG_Strategie%20und%20strategische%20Themen\03_Hfm\06_Messung%20-%20Analyse,%20Evaluation,%20Reporting\Diagrammgrundlage_Zielgr&#246;ssen-Altersbezug_Basisdate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dirty="0" smtClean="0"/>
              <a:t>Entwicklung der Altersstruktur bei BMW Dingolfing </a:t>
            </a:r>
            <a:endParaRPr lang="de-D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tint val="4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16&lt;20</c:v>
                </c:pt>
                <c:pt idx="1">
                  <c:v>20&lt;25</c:v>
                </c:pt>
                <c:pt idx="2">
                  <c:v>25&lt;30</c:v>
                </c:pt>
                <c:pt idx="3">
                  <c:v>30&lt;35</c:v>
                </c:pt>
                <c:pt idx="4">
                  <c:v>35&lt;40</c:v>
                </c:pt>
                <c:pt idx="5">
                  <c:v>40&lt;45</c:v>
                </c:pt>
                <c:pt idx="6">
                  <c:v>45&lt;50</c:v>
                </c:pt>
                <c:pt idx="7">
                  <c:v>50&lt;55</c:v>
                </c:pt>
                <c:pt idx="8">
                  <c:v>55&lt;60</c:v>
                </c:pt>
                <c:pt idx="9">
                  <c:v>60&lt;65</c:v>
                </c:pt>
                <c:pt idx="10">
                  <c:v>&gt;65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77</c:v>
                </c:pt>
                <c:pt idx="1">
                  <c:v>629</c:v>
                </c:pt>
                <c:pt idx="2">
                  <c:v>922</c:v>
                </c:pt>
                <c:pt idx="3">
                  <c:v>1696</c:v>
                </c:pt>
                <c:pt idx="4">
                  <c:v>2224</c:v>
                </c:pt>
                <c:pt idx="5">
                  <c:v>2890</c:v>
                </c:pt>
                <c:pt idx="6">
                  <c:v>3607</c:v>
                </c:pt>
                <c:pt idx="7">
                  <c:v>3460</c:v>
                </c:pt>
                <c:pt idx="8">
                  <c:v>2053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B-43F3-8AC6-83E9C5A84B7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16&lt;20</c:v>
                </c:pt>
                <c:pt idx="1">
                  <c:v>20&lt;25</c:v>
                </c:pt>
                <c:pt idx="2">
                  <c:v>25&lt;30</c:v>
                </c:pt>
                <c:pt idx="3">
                  <c:v>30&lt;35</c:v>
                </c:pt>
                <c:pt idx="4">
                  <c:v>35&lt;40</c:v>
                </c:pt>
                <c:pt idx="5">
                  <c:v>40&lt;45</c:v>
                </c:pt>
                <c:pt idx="6">
                  <c:v>45&lt;50</c:v>
                </c:pt>
                <c:pt idx="7">
                  <c:v>50&lt;55</c:v>
                </c:pt>
                <c:pt idx="8">
                  <c:v>55&lt;60</c:v>
                </c:pt>
                <c:pt idx="9">
                  <c:v>60&lt;65</c:v>
                </c:pt>
                <c:pt idx="10">
                  <c:v>&gt;65</c:v>
                </c:pt>
              </c:strCache>
            </c:strRef>
          </c:cat>
          <c:val>
            <c:numRef>
              <c:f>Tabelle1!$C$2:$C$12</c:f>
              <c:numCache>
                <c:formatCode>General</c:formatCode>
                <c:ptCount val="11"/>
                <c:pt idx="0">
                  <c:v>95</c:v>
                </c:pt>
                <c:pt idx="1">
                  <c:v>710</c:v>
                </c:pt>
                <c:pt idx="2">
                  <c:v>939</c:v>
                </c:pt>
                <c:pt idx="3">
                  <c:v>1684</c:v>
                </c:pt>
                <c:pt idx="4">
                  <c:v>2096</c:v>
                </c:pt>
                <c:pt idx="5">
                  <c:v>2665</c:v>
                </c:pt>
                <c:pt idx="6">
                  <c:v>3566</c:v>
                </c:pt>
                <c:pt idx="7">
                  <c:v>3582</c:v>
                </c:pt>
                <c:pt idx="8">
                  <c:v>2115</c:v>
                </c:pt>
                <c:pt idx="9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B-43F3-8AC6-83E9C5A84B7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tint val="8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16&lt;20</c:v>
                </c:pt>
                <c:pt idx="1">
                  <c:v>20&lt;25</c:v>
                </c:pt>
                <c:pt idx="2">
                  <c:v>25&lt;30</c:v>
                </c:pt>
                <c:pt idx="3">
                  <c:v>30&lt;35</c:v>
                </c:pt>
                <c:pt idx="4">
                  <c:v>35&lt;40</c:v>
                </c:pt>
                <c:pt idx="5">
                  <c:v>40&lt;45</c:v>
                </c:pt>
                <c:pt idx="6">
                  <c:v>45&lt;50</c:v>
                </c:pt>
                <c:pt idx="7">
                  <c:v>50&lt;55</c:v>
                </c:pt>
                <c:pt idx="8">
                  <c:v>55&lt;60</c:v>
                </c:pt>
                <c:pt idx="9">
                  <c:v>60&lt;65</c:v>
                </c:pt>
                <c:pt idx="10">
                  <c:v>&gt;65</c:v>
                </c:pt>
              </c:strCache>
            </c:strRef>
          </c:cat>
          <c:val>
            <c:numRef>
              <c:f>Tabelle1!$D$2:$D$12</c:f>
              <c:numCache>
                <c:formatCode>General</c:formatCode>
                <c:ptCount val="11"/>
                <c:pt idx="0">
                  <c:v>101</c:v>
                </c:pt>
                <c:pt idx="1">
                  <c:v>765</c:v>
                </c:pt>
                <c:pt idx="2">
                  <c:v>1042</c:v>
                </c:pt>
                <c:pt idx="3">
                  <c:v>1600</c:v>
                </c:pt>
                <c:pt idx="4">
                  <c:v>2019</c:v>
                </c:pt>
                <c:pt idx="5">
                  <c:v>2520</c:v>
                </c:pt>
                <c:pt idx="6">
                  <c:v>3507</c:v>
                </c:pt>
                <c:pt idx="7">
                  <c:v>3648</c:v>
                </c:pt>
                <c:pt idx="8">
                  <c:v>2564</c:v>
                </c:pt>
                <c:pt idx="9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2B-43F3-8AC6-83E9C5A84B7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16&lt;20</c:v>
                </c:pt>
                <c:pt idx="1">
                  <c:v>20&lt;25</c:v>
                </c:pt>
                <c:pt idx="2">
                  <c:v>25&lt;30</c:v>
                </c:pt>
                <c:pt idx="3">
                  <c:v>30&lt;35</c:v>
                </c:pt>
                <c:pt idx="4">
                  <c:v>35&lt;40</c:v>
                </c:pt>
                <c:pt idx="5">
                  <c:v>40&lt;45</c:v>
                </c:pt>
                <c:pt idx="6">
                  <c:v>45&lt;50</c:v>
                </c:pt>
                <c:pt idx="7">
                  <c:v>50&lt;55</c:v>
                </c:pt>
                <c:pt idx="8">
                  <c:v>55&lt;60</c:v>
                </c:pt>
                <c:pt idx="9">
                  <c:v>60&lt;65</c:v>
                </c:pt>
                <c:pt idx="10">
                  <c:v>&gt;65</c:v>
                </c:pt>
              </c:strCache>
            </c:strRef>
          </c:cat>
          <c:val>
            <c:numRef>
              <c:f>Tabelle1!$E$2:$E$12</c:f>
              <c:numCache>
                <c:formatCode>General</c:formatCode>
                <c:ptCount val="11"/>
                <c:pt idx="0">
                  <c:v>109</c:v>
                </c:pt>
                <c:pt idx="1">
                  <c:v>787</c:v>
                </c:pt>
                <c:pt idx="2">
                  <c:v>1195</c:v>
                </c:pt>
                <c:pt idx="3">
                  <c:v>1599</c:v>
                </c:pt>
                <c:pt idx="4">
                  <c:v>1997</c:v>
                </c:pt>
                <c:pt idx="5">
                  <c:v>2441</c:v>
                </c:pt>
                <c:pt idx="6">
                  <c:v>3301</c:v>
                </c:pt>
                <c:pt idx="7">
                  <c:v>3644</c:v>
                </c:pt>
                <c:pt idx="8">
                  <c:v>2905</c:v>
                </c:pt>
                <c:pt idx="9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2B-43F3-8AC6-83E9C5A84B77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shade val="82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16&lt;20</c:v>
                </c:pt>
                <c:pt idx="1">
                  <c:v>20&lt;25</c:v>
                </c:pt>
                <c:pt idx="2">
                  <c:v>25&lt;30</c:v>
                </c:pt>
                <c:pt idx="3">
                  <c:v>30&lt;35</c:v>
                </c:pt>
                <c:pt idx="4">
                  <c:v>35&lt;40</c:v>
                </c:pt>
                <c:pt idx="5">
                  <c:v>40&lt;45</c:v>
                </c:pt>
                <c:pt idx="6">
                  <c:v>45&lt;50</c:v>
                </c:pt>
                <c:pt idx="7">
                  <c:v>50&lt;55</c:v>
                </c:pt>
                <c:pt idx="8">
                  <c:v>55&lt;60</c:v>
                </c:pt>
                <c:pt idx="9">
                  <c:v>60&lt;65</c:v>
                </c:pt>
                <c:pt idx="10">
                  <c:v>&gt;65</c:v>
                </c:pt>
              </c:strCache>
            </c:strRef>
          </c:cat>
          <c:val>
            <c:numRef>
              <c:f>Tabelle1!$F$2:$F$12</c:f>
              <c:numCache>
                <c:formatCode>General</c:formatCode>
                <c:ptCount val="11"/>
                <c:pt idx="0">
                  <c:v>112</c:v>
                </c:pt>
                <c:pt idx="1">
                  <c:v>1079</c:v>
                </c:pt>
                <c:pt idx="2">
                  <c:v>1505</c:v>
                </c:pt>
                <c:pt idx="3">
                  <c:v>1667</c:v>
                </c:pt>
                <c:pt idx="4">
                  <c:v>2049</c:v>
                </c:pt>
                <c:pt idx="5">
                  <c:v>2442</c:v>
                </c:pt>
                <c:pt idx="6">
                  <c:v>3298</c:v>
                </c:pt>
                <c:pt idx="7">
                  <c:v>3587</c:v>
                </c:pt>
                <c:pt idx="8">
                  <c:v>2554</c:v>
                </c:pt>
                <c:pt idx="9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B-43F3-8AC6-83E9C5A84B77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16&lt;20</c:v>
                </c:pt>
                <c:pt idx="1">
                  <c:v>20&lt;25</c:v>
                </c:pt>
                <c:pt idx="2">
                  <c:v>25&lt;30</c:v>
                </c:pt>
                <c:pt idx="3">
                  <c:v>30&lt;35</c:v>
                </c:pt>
                <c:pt idx="4">
                  <c:v>35&lt;40</c:v>
                </c:pt>
                <c:pt idx="5">
                  <c:v>40&lt;45</c:v>
                </c:pt>
                <c:pt idx="6">
                  <c:v>45&lt;50</c:v>
                </c:pt>
                <c:pt idx="7">
                  <c:v>50&lt;55</c:v>
                </c:pt>
                <c:pt idx="8">
                  <c:v>55&lt;60</c:v>
                </c:pt>
                <c:pt idx="9">
                  <c:v>60&lt;65</c:v>
                </c:pt>
                <c:pt idx="10">
                  <c:v>&gt;65</c:v>
                </c:pt>
              </c:strCache>
            </c:strRef>
          </c:cat>
          <c:val>
            <c:numRef>
              <c:f>Tabelle1!$G$2:$G$12</c:f>
              <c:numCache>
                <c:formatCode>General</c:formatCode>
                <c:ptCount val="11"/>
                <c:pt idx="0">
                  <c:v>121</c:v>
                </c:pt>
                <c:pt idx="1">
                  <c:v>793</c:v>
                </c:pt>
                <c:pt idx="2">
                  <c:v>1309</c:v>
                </c:pt>
                <c:pt idx="3">
                  <c:v>1392</c:v>
                </c:pt>
                <c:pt idx="4">
                  <c:v>1952</c:v>
                </c:pt>
                <c:pt idx="5">
                  <c:v>2350</c:v>
                </c:pt>
                <c:pt idx="6">
                  <c:v>2890</c:v>
                </c:pt>
                <c:pt idx="7">
                  <c:v>3559</c:v>
                </c:pt>
                <c:pt idx="8">
                  <c:v>3174</c:v>
                </c:pt>
                <c:pt idx="9">
                  <c:v>373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2B-43F3-8AC6-83E9C5A84B77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shade val="4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16&lt;20</c:v>
                </c:pt>
                <c:pt idx="1">
                  <c:v>20&lt;25</c:v>
                </c:pt>
                <c:pt idx="2">
                  <c:v>25&lt;30</c:v>
                </c:pt>
                <c:pt idx="3">
                  <c:v>30&lt;35</c:v>
                </c:pt>
                <c:pt idx="4">
                  <c:v>35&lt;40</c:v>
                </c:pt>
                <c:pt idx="5">
                  <c:v>40&lt;45</c:v>
                </c:pt>
                <c:pt idx="6">
                  <c:v>45&lt;50</c:v>
                </c:pt>
                <c:pt idx="7">
                  <c:v>50&lt;55</c:v>
                </c:pt>
                <c:pt idx="8">
                  <c:v>55&lt;60</c:v>
                </c:pt>
                <c:pt idx="9">
                  <c:v>60&lt;65</c:v>
                </c:pt>
                <c:pt idx="10">
                  <c:v>&gt;65</c:v>
                </c:pt>
              </c:strCache>
            </c:strRef>
          </c:cat>
          <c:val>
            <c:numRef>
              <c:f>Tabelle1!$H$2:$H$12</c:f>
              <c:numCache>
                <c:formatCode>General</c:formatCode>
                <c:ptCount val="11"/>
                <c:pt idx="0">
                  <c:v>118</c:v>
                </c:pt>
                <c:pt idx="1">
                  <c:v>851</c:v>
                </c:pt>
                <c:pt idx="2">
                  <c:v>1349</c:v>
                </c:pt>
                <c:pt idx="3">
                  <c:v>1541</c:v>
                </c:pt>
                <c:pt idx="4">
                  <c:v>1981</c:v>
                </c:pt>
                <c:pt idx="5">
                  <c:v>2226</c:v>
                </c:pt>
                <c:pt idx="6">
                  <c:v>2696</c:v>
                </c:pt>
                <c:pt idx="7">
                  <c:v>3502</c:v>
                </c:pt>
                <c:pt idx="8">
                  <c:v>3316</c:v>
                </c:pt>
                <c:pt idx="9">
                  <c:v>527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2B-43F3-8AC6-83E9C5A84B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6810992"/>
        <c:axId val="556811384"/>
        <c:axId val="0"/>
      </c:bar3DChart>
      <c:catAx>
        <c:axId val="55681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6811384"/>
        <c:crosses val="autoZero"/>
        <c:auto val="1"/>
        <c:lblAlgn val="ctr"/>
        <c:lblOffset val="100"/>
        <c:noMultiLvlLbl val="0"/>
      </c:catAx>
      <c:valAx>
        <c:axId val="556811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681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189184164479436"/>
          <c:y val="0.12681478964250825"/>
          <c:w val="0.39728502622642764"/>
          <c:h val="5.3746327577304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B95-4277-9584-79689A5A78C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B95-4277-9584-79689A5A7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'Weitere Messgrößen'!$A$9:$A$14</c:f>
              <c:strCache>
                <c:ptCount val="5"/>
                <c:pt idx="0">
                  <c:v>&lt;20</c:v>
                </c:pt>
                <c:pt idx="1">
                  <c:v>21-30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</c:strCache>
            </c:strRef>
          </c:cat>
          <c:val>
            <c:numRef>
              <c:f>'Weitere Messgrößen'!$B$9:$B$14</c:f>
              <c:numCache>
                <c:formatCode>0</c:formatCode>
                <c:ptCount val="5"/>
                <c:pt idx="0">
                  <c:v>42.54</c:v>
                </c:pt>
                <c:pt idx="1">
                  <c:v>42.7</c:v>
                </c:pt>
                <c:pt idx="2">
                  <c:v>41.87</c:v>
                </c:pt>
                <c:pt idx="3">
                  <c:v>40.24</c:v>
                </c:pt>
                <c:pt idx="4">
                  <c:v>38.090000000000003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95-4277-9584-79689A5A78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1330512"/>
        <c:axId val="371330904"/>
      </c:lineChart>
      <c:catAx>
        <c:axId val="37133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1330904"/>
        <c:crosses val="autoZero"/>
        <c:auto val="1"/>
        <c:lblAlgn val="ctr"/>
        <c:lblOffset val="100"/>
        <c:noMultiLvlLbl val="0"/>
      </c:catAx>
      <c:valAx>
        <c:axId val="371330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713305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de-DE" dirty="0">
              <a:latin typeface="BMW Group Condensed" panose="020B0606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0CD5C327-5F56-4511-9F6D-B7A880DED7BA}" type="datetimeFigureOut">
              <a:rPr lang="de-DE" smtClean="0">
                <a:latin typeface="BMW Group Condensed" panose="020B0606020202020204" pitchFamily="34" charset="0"/>
              </a:rPr>
              <a:pPr/>
              <a:t>19.02.2019</a:t>
            </a:fld>
            <a:endParaRPr lang="de-DE" dirty="0">
              <a:latin typeface="BMW Group Condensed" panose="020B0606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de-DE" dirty="0">
              <a:latin typeface="BMW Group Condensed" panose="020B0606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E9A02C0F-CB07-4135-8DBD-B5A8775717BF}" type="slidenum">
              <a:rPr lang="de-DE" smtClean="0">
                <a:latin typeface="BMW Group Condensed" panose="020B0606020202020204" pitchFamily="34" charset="0"/>
              </a:rPr>
              <a:pPr/>
              <a:t>‹Nr.›</a:t>
            </a:fld>
            <a:endParaRPr lang="de-DE" dirty="0">
              <a:latin typeface="BMW Group Condensed" panose="020B06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2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>
                <a:latin typeface="BMW Group Condensed" panose="020B0606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>
                <a:latin typeface="BMW Group Condensed" panose="020B0606020202020204" pitchFamily="34" charset="0"/>
              </a:defRPr>
            </a:lvl1pPr>
          </a:lstStyle>
          <a:p>
            <a:fld id="{BA23DC7E-545F-4537-850F-CC5C2B410559}" type="datetimeFigureOut">
              <a:rPr lang="de-DE" smtClean="0"/>
              <a:pPr/>
              <a:t>19.02.2019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>
                <a:latin typeface="BMW Group Condensed" panose="020B0606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>
                <a:latin typeface="BMW Group Condensed" panose="020B0606020202020204" pitchFamily="34" charset="0"/>
              </a:defRPr>
            </a:lvl1pPr>
          </a:lstStyle>
          <a:p>
            <a:fld id="{F67A725A-9256-4EC5-8CDB-4CC5D97770D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30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MW Group Condensed" panose="020B0606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MW Group Condensed" panose="020B0606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MW Group Condensed" panose="020B0606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MW Group Condensed" panose="020B0606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MW Group Condensed" panose="020B0606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61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baseline="0" dirty="0" smtClean="0"/>
              <a:t>Berni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0364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baseline="0" dirty="0" smtClean="0"/>
              <a:t>Berni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3653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baseline="0" dirty="0" smtClean="0"/>
              <a:t>Berni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085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3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92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104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987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622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552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baseline="0" dirty="0" smtClean="0"/>
              <a:t>Berni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79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baseline="0" dirty="0" smtClean="0"/>
              <a:t>Berni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56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DE" baseline="0" dirty="0" smtClean="0"/>
              <a:t>Berni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A725A-9256-4EC5-8CDB-4CC5D97770D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99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, Headline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-3500" y="-392"/>
            <a:ext cx="12209455" cy="3719344"/>
          </a:xfrm>
          <a:custGeom>
            <a:avLst/>
            <a:gdLst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0 w 9144000"/>
              <a:gd name="connsiteY3" fmla="*/ 3795713 h 3795713"/>
              <a:gd name="connsiteX4" fmla="*/ 0 w 9144000"/>
              <a:gd name="connsiteY4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0 w 9144000"/>
              <a:gd name="connsiteY4" fmla="*/ 3795713 h 3795713"/>
              <a:gd name="connsiteX5" fmla="*/ 0 w 9144000"/>
              <a:gd name="connsiteY5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242422 w 9144000"/>
              <a:gd name="connsiteY4" fmla="*/ 3787609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0 w 9144000"/>
              <a:gd name="connsiteY0" fmla="*/ 0 h 3795713"/>
              <a:gd name="connsiteX1" fmla="*/ 9144000 w 9144000"/>
              <a:gd name="connsiteY1" fmla="*/ 0 h 3795713"/>
              <a:gd name="connsiteX2" fmla="*/ 9144000 w 9144000"/>
              <a:gd name="connsiteY2" fmla="*/ 3795713 h 3795713"/>
              <a:gd name="connsiteX3" fmla="*/ 4571779 w 9144000"/>
              <a:gd name="connsiteY3" fmla="*/ 3791943 h 3795713"/>
              <a:gd name="connsiteX4" fmla="*/ 4576113 w 9144000"/>
              <a:gd name="connsiteY4" fmla="*/ 3527591 h 3795713"/>
              <a:gd name="connsiteX5" fmla="*/ 0 w 9144000"/>
              <a:gd name="connsiteY5" fmla="*/ 3795713 h 3795713"/>
              <a:gd name="connsiteX6" fmla="*/ 0 w 9144000"/>
              <a:gd name="connsiteY6" fmla="*/ 0 h 3795713"/>
              <a:gd name="connsiteX0" fmla="*/ 4334 w 9148334"/>
              <a:gd name="connsiteY0" fmla="*/ 0 h 3795713"/>
              <a:gd name="connsiteX1" fmla="*/ 9148334 w 9148334"/>
              <a:gd name="connsiteY1" fmla="*/ 0 h 3795713"/>
              <a:gd name="connsiteX2" fmla="*/ 9148334 w 9148334"/>
              <a:gd name="connsiteY2" fmla="*/ 3795713 h 3795713"/>
              <a:gd name="connsiteX3" fmla="*/ 4576113 w 9148334"/>
              <a:gd name="connsiteY3" fmla="*/ 3791943 h 3795713"/>
              <a:gd name="connsiteX4" fmla="*/ 4580447 w 9148334"/>
              <a:gd name="connsiteY4" fmla="*/ 3527591 h 3795713"/>
              <a:gd name="connsiteX5" fmla="*/ 0 w 9148334"/>
              <a:gd name="connsiteY5" fmla="*/ 3527027 h 3795713"/>
              <a:gd name="connsiteX6" fmla="*/ 4334 w 9148334"/>
              <a:gd name="connsiteY6" fmla="*/ 0 h 3795713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7591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48334"/>
              <a:gd name="connsiteY0" fmla="*/ 0 h 3834806"/>
              <a:gd name="connsiteX1" fmla="*/ 9148334 w 9148334"/>
              <a:gd name="connsiteY1" fmla="*/ 0 h 3834806"/>
              <a:gd name="connsiteX2" fmla="*/ 9148334 w 9148334"/>
              <a:gd name="connsiteY2" fmla="*/ 3795713 h 3834806"/>
              <a:gd name="connsiteX3" fmla="*/ 4580875 w 9148334"/>
              <a:gd name="connsiteY3" fmla="*/ 3834806 h 3834806"/>
              <a:gd name="connsiteX4" fmla="*/ 4580447 w 9148334"/>
              <a:gd name="connsiteY4" fmla="*/ 3522829 h 3834806"/>
              <a:gd name="connsiteX5" fmla="*/ 0 w 9148334"/>
              <a:gd name="connsiteY5" fmla="*/ 3527027 h 3834806"/>
              <a:gd name="connsiteX6" fmla="*/ 4334 w 9148334"/>
              <a:gd name="connsiteY6" fmla="*/ 0 h 3834806"/>
              <a:gd name="connsiteX0" fmla="*/ 4334 w 9153096"/>
              <a:gd name="connsiteY0" fmla="*/ 0 h 3836195"/>
              <a:gd name="connsiteX1" fmla="*/ 9148334 w 9153096"/>
              <a:gd name="connsiteY1" fmla="*/ 0 h 3836195"/>
              <a:gd name="connsiteX2" fmla="*/ 9153096 w 9153096"/>
              <a:gd name="connsiteY2" fmla="*/ 3836195 h 3836195"/>
              <a:gd name="connsiteX3" fmla="*/ 4580875 w 9153096"/>
              <a:gd name="connsiteY3" fmla="*/ 3834806 h 3836195"/>
              <a:gd name="connsiteX4" fmla="*/ 4580447 w 9153096"/>
              <a:gd name="connsiteY4" fmla="*/ 3522829 h 3836195"/>
              <a:gd name="connsiteX5" fmla="*/ 0 w 9153096"/>
              <a:gd name="connsiteY5" fmla="*/ 3527027 h 3836195"/>
              <a:gd name="connsiteX6" fmla="*/ 4334 w 9153096"/>
              <a:gd name="connsiteY6" fmla="*/ 0 h 3836195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836195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7206"/>
              <a:gd name="connsiteX1" fmla="*/ 9148334 w 9153096"/>
              <a:gd name="connsiteY1" fmla="*/ 0 h 3987206"/>
              <a:gd name="connsiteX2" fmla="*/ 9153096 w 9153096"/>
              <a:gd name="connsiteY2" fmla="*/ 3983832 h 3987206"/>
              <a:gd name="connsiteX3" fmla="*/ 4580875 w 9153096"/>
              <a:gd name="connsiteY3" fmla="*/ 3987206 h 3987206"/>
              <a:gd name="connsiteX4" fmla="*/ 4580447 w 9153096"/>
              <a:gd name="connsiteY4" fmla="*/ 3522829 h 3987206"/>
              <a:gd name="connsiteX5" fmla="*/ 0 w 9153096"/>
              <a:gd name="connsiteY5" fmla="*/ 3527027 h 3987206"/>
              <a:gd name="connsiteX6" fmla="*/ 4334 w 9153096"/>
              <a:gd name="connsiteY6" fmla="*/ 0 h 3987206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0447 w 9153096"/>
              <a:gd name="connsiteY4" fmla="*/ 3522829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527027 h 3984825"/>
              <a:gd name="connsiteX6" fmla="*/ 4334 w 9153096"/>
              <a:gd name="connsiteY6" fmla="*/ 0 h 3984825"/>
              <a:gd name="connsiteX0" fmla="*/ 4334 w 9153096"/>
              <a:gd name="connsiteY0" fmla="*/ 0 h 3984825"/>
              <a:gd name="connsiteX1" fmla="*/ 9148334 w 9153096"/>
              <a:gd name="connsiteY1" fmla="*/ 0 h 3984825"/>
              <a:gd name="connsiteX2" fmla="*/ 9153096 w 9153096"/>
              <a:gd name="connsiteY2" fmla="*/ 3983832 h 3984825"/>
              <a:gd name="connsiteX3" fmla="*/ 4580875 w 9153096"/>
              <a:gd name="connsiteY3" fmla="*/ 3984825 h 3984825"/>
              <a:gd name="connsiteX4" fmla="*/ 4583331 w 9153096"/>
              <a:gd name="connsiteY4" fmla="*/ 3442062 h 3984825"/>
              <a:gd name="connsiteX5" fmla="*/ 0 w 9153096"/>
              <a:gd name="connsiteY5" fmla="*/ 3443375 h 3984825"/>
              <a:gd name="connsiteX6" fmla="*/ 4334 w 9153096"/>
              <a:gd name="connsiteY6" fmla="*/ 0 h 3984825"/>
              <a:gd name="connsiteX0" fmla="*/ 142 w 9148904"/>
              <a:gd name="connsiteY0" fmla="*/ 0 h 3984825"/>
              <a:gd name="connsiteX1" fmla="*/ 9144142 w 9148904"/>
              <a:gd name="connsiteY1" fmla="*/ 0 h 3984825"/>
              <a:gd name="connsiteX2" fmla="*/ 9148904 w 9148904"/>
              <a:gd name="connsiteY2" fmla="*/ 3983832 h 3984825"/>
              <a:gd name="connsiteX3" fmla="*/ 4576683 w 9148904"/>
              <a:gd name="connsiteY3" fmla="*/ 3984825 h 3984825"/>
              <a:gd name="connsiteX4" fmla="*/ 4579139 w 9148904"/>
              <a:gd name="connsiteY4" fmla="*/ 3442062 h 3984825"/>
              <a:gd name="connsiteX5" fmla="*/ 7346 w 9148904"/>
              <a:gd name="connsiteY5" fmla="*/ 3443375 h 3984825"/>
              <a:gd name="connsiteX6" fmla="*/ 142 w 9148904"/>
              <a:gd name="connsiteY6" fmla="*/ 0 h 3984825"/>
              <a:gd name="connsiteX0" fmla="*/ 15872 w 9141558"/>
              <a:gd name="connsiteY0" fmla="*/ 17308 h 3984825"/>
              <a:gd name="connsiteX1" fmla="*/ 9136796 w 9141558"/>
              <a:gd name="connsiteY1" fmla="*/ 0 h 3984825"/>
              <a:gd name="connsiteX2" fmla="*/ 9141558 w 9141558"/>
              <a:gd name="connsiteY2" fmla="*/ 3983832 h 3984825"/>
              <a:gd name="connsiteX3" fmla="*/ 4569337 w 9141558"/>
              <a:gd name="connsiteY3" fmla="*/ 3984825 h 3984825"/>
              <a:gd name="connsiteX4" fmla="*/ 4571793 w 9141558"/>
              <a:gd name="connsiteY4" fmla="*/ 3442062 h 3984825"/>
              <a:gd name="connsiteX5" fmla="*/ 0 w 9141558"/>
              <a:gd name="connsiteY5" fmla="*/ 3443375 h 3984825"/>
              <a:gd name="connsiteX6" fmla="*/ 15872 w 9141558"/>
              <a:gd name="connsiteY6" fmla="*/ 17308 h 3984825"/>
              <a:gd name="connsiteX0" fmla="*/ 192 w 9146070"/>
              <a:gd name="connsiteY0" fmla="*/ 1 h 3984825"/>
              <a:gd name="connsiteX1" fmla="*/ 9141308 w 9146070"/>
              <a:gd name="connsiteY1" fmla="*/ 0 h 3984825"/>
              <a:gd name="connsiteX2" fmla="*/ 9146070 w 9146070"/>
              <a:gd name="connsiteY2" fmla="*/ 3983832 h 3984825"/>
              <a:gd name="connsiteX3" fmla="*/ 4573849 w 9146070"/>
              <a:gd name="connsiteY3" fmla="*/ 3984825 h 3984825"/>
              <a:gd name="connsiteX4" fmla="*/ 4576305 w 9146070"/>
              <a:gd name="connsiteY4" fmla="*/ 3442062 h 3984825"/>
              <a:gd name="connsiteX5" fmla="*/ 4512 w 9146070"/>
              <a:gd name="connsiteY5" fmla="*/ 3443375 h 3984825"/>
              <a:gd name="connsiteX6" fmla="*/ 192 w 9146070"/>
              <a:gd name="connsiteY6" fmla="*/ 1 h 3984825"/>
              <a:gd name="connsiteX0" fmla="*/ 299 w 9146177"/>
              <a:gd name="connsiteY0" fmla="*/ 1 h 3984825"/>
              <a:gd name="connsiteX1" fmla="*/ 9141415 w 9146177"/>
              <a:gd name="connsiteY1" fmla="*/ 0 h 3984825"/>
              <a:gd name="connsiteX2" fmla="*/ 9146177 w 9146177"/>
              <a:gd name="connsiteY2" fmla="*/ 3983832 h 3984825"/>
              <a:gd name="connsiteX3" fmla="*/ 4573956 w 9146177"/>
              <a:gd name="connsiteY3" fmla="*/ 3984825 h 3984825"/>
              <a:gd name="connsiteX4" fmla="*/ 4576412 w 9146177"/>
              <a:gd name="connsiteY4" fmla="*/ 3442062 h 3984825"/>
              <a:gd name="connsiteX5" fmla="*/ 1734 w 9146177"/>
              <a:gd name="connsiteY5" fmla="*/ 3443375 h 3984825"/>
              <a:gd name="connsiteX6" fmla="*/ 299 w 9146177"/>
              <a:gd name="connsiteY6" fmla="*/ 1 h 3984825"/>
              <a:gd name="connsiteX0" fmla="*/ 299 w 9147550"/>
              <a:gd name="connsiteY0" fmla="*/ 2885 h 3987709"/>
              <a:gd name="connsiteX1" fmla="*/ 9147184 w 9147550"/>
              <a:gd name="connsiteY1" fmla="*/ 0 h 3987709"/>
              <a:gd name="connsiteX2" fmla="*/ 9146177 w 9147550"/>
              <a:gd name="connsiteY2" fmla="*/ 3986716 h 3987709"/>
              <a:gd name="connsiteX3" fmla="*/ 4573956 w 9147550"/>
              <a:gd name="connsiteY3" fmla="*/ 3987709 h 3987709"/>
              <a:gd name="connsiteX4" fmla="*/ 4576412 w 9147550"/>
              <a:gd name="connsiteY4" fmla="*/ 3444946 h 3987709"/>
              <a:gd name="connsiteX5" fmla="*/ 1734 w 9147550"/>
              <a:gd name="connsiteY5" fmla="*/ 3446259 h 3987709"/>
              <a:gd name="connsiteX6" fmla="*/ 299 w 9147550"/>
              <a:gd name="connsiteY6" fmla="*/ 2885 h 398770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46239"/>
              <a:gd name="connsiteX1" fmla="*/ 9147184 w 9147550"/>
              <a:gd name="connsiteY1" fmla="*/ 58530 h 4046239"/>
              <a:gd name="connsiteX2" fmla="*/ 9146177 w 9147550"/>
              <a:gd name="connsiteY2" fmla="*/ 4045246 h 4046239"/>
              <a:gd name="connsiteX3" fmla="*/ 4573956 w 9147550"/>
              <a:gd name="connsiteY3" fmla="*/ 4046239 h 4046239"/>
              <a:gd name="connsiteX4" fmla="*/ 4576412 w 9147550"/>
              <a:gd name="connsiteY4" fmla="*/ 3503476 h 4046239"/>
              <a:gd name="connsiteX5" fmla="*/ 1734 w 9147550"/>
              <a:gd name="connsiteY5" fmla="*/ 3504789 h 4046239"/>
              <a:gd name="connsiteX6" fmla="*/ 299 w 9147550"/>
              <a:gd name="connsiteY6" fmla="*/ 0 h 4046239"/>
              <a:gd name="connsiteX0" fmla="*/ 299 w 9147550"/>
              <a:gd name="connsiteY0" fmla="*/ 0 h 4053063"/>
              <a:gd name="connsiteX1" fmla="*/ 9147184 w 9147550"/>
              <a:gd name="connsiteY1" fmla="*/ 65354 h 4053063"/>
              <a:gd name="connsiteX2" fmla="*/ 9146177 w 9147550"/>
              <a:gd name="connsiteY2" fmla="*/ 4052070 h 4053063"/>
              <a:gd name="connsiteX3" fmla="*/ 4573956 w 9147550"/>
              <a:gd name="connsiteY3" fmla="*/ 4053063 h 4053063"/>
              <a:gd name="connsiteX4" fmla="*/ 4576412 w 9147550"/>
              <a:gd name="connsiteY4" fmla="*/ 3510300 h 4053063"/>
              <a:gd name="connsiteX5" fmla="*/ 1734 w 9147550"/>
              <a:gd name="connsiteY5" fmla="*/ 3511613 h 4053063"/>
              <a:gd name="connsiteX6" fmla="*/ 299 w 9147550"/>
              <a:gd name="connsiteY6" fmla="*/ 0 h 4053063"/>
              <a:gd name="connsiteX0" fmla="*/ 299 w 9147550"/>
              <a:gd name="connsiteY0" fmla="*/ 9709 h 4062772"/>
              <a:gd name="connsiteX1" fmla="*/ 9147184 w 9147550"/>
              <a:gd name="connsiteY1" fmla="*/ 0 h 4062772"/>
              <a:gd name="connsiteX2" fmla="*/ 9146177 w 9147550"/>
              <a:gd name="connsiteY2" fmla="*/ 4061779 h 4062772"/>
              <a:gd name="connsiteX3" fmla="*/ 4573956 w 9147550"/>
              <a:gd name="connsiteY3" fmla="*/ 4062772 h 4062772"/>
              <a:gd name="connsiteX4" fmla="*/ 4576412 w 9147550"/>
              <a:gd name="connsiteY4" fmla="*/ 3520009 h 4062772"/>
              <a:gd name="connsiteX5" fmla="*/ 1734 w 9147550"/>
              <a:gd name="connsiteY5" fmla="*/ 3521322 h 4062772"/>
              <a:gd name="connsiteX6" fmla="*/ 299 w 9147550"/>
              <a:gd name="connsiteY6" fmla="*/ 9709 h 4062772"/>
              <a:gd name="connsiteX0" fmla="*/ 299 w 9147550"/>
              <a:gd name="connsiteY0" fmla="*/ 0 h 4116437"/>
              <a:gd name="connsiteX1" fmla="*/ 9147184 w 9147550"/>
              <a:gd name="connsiteY1" fmla="*/ 53665 h 4116437"/>
              <a:gd name="connsiteX2" fmla="*/ 9146177 w 9147550"/>
              <a:gd name="connsiteY2" fmla="*/ 4115444 h 4116437"/>
              <a:gd name="connsiteX3" fmla="*/ 4573956 w 9147550"/>
              <a:gd name="connsiteY3" fmla="*/ 4116437 h 4116437"/>
              <a:gd name="connsiteX4" fmla="*/ 4576412 w 9147550"/>
              <a:gd name="connsiteY4" fmla="*/ 3573674 h 4116437"/>
              <a:gd name="connsiteX5" fmla="*/ 1734 w 9147550"/>
              <a:gd name="connsiteY5" fmla="*/ 3574987 h 4116437"/>
              <a:gd name="connsiteX6" fmla="*/ 299 w 9147550"/>
              <a:gd name="connsiteY6" fmla="*/ 0 h 4116437"/>
              <a:gd name="connsiteX0" fmla="*/ 299 w 9147550"/>
              <a:gd name="connsiteY0" fmla="*/ 5183 h 4121620"/>
              <a:gd name="connsiteX1" fmla="*/ 9147184 w 9147550"/>
              <a:gd name="connsiteY1" fmla="*/ 0 h 4121620"/>
              <a:gd name="connsiteX2" fmla="*/ 9146177 w 9147550"/>
              <a:gd name="connsiteY2" fmla="*/ 4120627 h 4121620"/>
              <a:gd name="connsiteX3" fmla="*/ 4573956 w 9147550"/>
              <a:gd name="connsiteY3" fmla="*/ 4121620 h 4121620"/>
              <a:gd name="connsiteX4" fmla="*/ 4576412 w 9147550"/>
              <a:gd name="connsiteY4" fmla="*/ 3578857 h 4121620"/>
              <a:gd name="connsiteX5" fmla="*/ 1734 w 9147550"/>
              <a:gd name="connsiteY5" fmla="*/ 3580170 h 4121620"/>
              <a:gd name="connsiteX6" fmla="*/ 299 w 9147550"/>
              <a:gd name="connsiteY6" fmla="*/ 5183 h 4121620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6412 w 9147550"/>
              <a:gd name="connsiteY4" fmla="*/ 3574331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57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57 h 4117094"/>
              <a:gd name="connsiteX0" fmla="*/ 299 w 9147550"/>
              <a:gd name="connsiteY0" fmla="*/ 682144 h 4117094"/>
              <a:gd name="connsiteX1" fmla="*/ 9147184 w 9147550"/>
              <a:gd name="connsiteY1" fmla="*/ 0 h 4117094"/>
              <a:gd name="connsiteX2" fmla="*/ 9146177 w 9147550"/>
              <a:gd name="connsiteY2" fmla="*/ 4116101 h 4117094"/>
              <a:gd name="connsiteX3" fmla="*/ 4573956 w 9147550"/>
              <a:gd name="connsiteY3" fmla="*/ 4117094 h 4117094"/>
              <a:gd name="connsiteX4" fmla="*/ 4574006 w 9147550"/>
              <a:gd name="connsiteY4" fmla="*/ 3576738 h 4117094"/>
              <a:gd name="connsiteX5" fmla="*/ 1734 w 9147550"/>
              <a:gd name="connsiteY5" fmla="*/ 3575644 h 4117094"/>
              <a:gd name="connsiteX6" fmla="*/ 299 w 9147550"/>
              <a:gd name="connsiteY6" fmla="*/ 682144 h 4117094"/>
              <a:gd name="connsiteX0" fmla="*/ 299 w 9155947"/>
              <a:gd name="connsiteY0" fmla="*/ 26537 h 3461487"/>
              <a:gd name="connsiteX1" fmla="*/ 9155811 w 9155947"/>
              <a:gd name="connsiteY1" fmla="*/ 0 h 3461487"/>
              <a:gd name="connsiteX2" fmla="*/ 9146177 w 9155947"/>
              <a:gd name="connsiteY2" fmla="*/ 3460494 h 3461487"/>
              <a:gd name="connsiteX3" fmla="*/ 4573956 w 9155947"/>
              <a:gd name="connsiteY3" fmla="*/ 3461487 h 3461487"/>
              <a:gd name="connsiteX4" fmla="*/ 4574006 w 9155947"/>
              <a:gd name="connsiteY4" fmla="*/ 2921131 h 3461487"/>
              <a:gd name="connsiteX5" fmla="*/ 1734 w 9155947"/>
              <a:gd name="connsiteY5" fmla="*/ 2920037 h 3461487"/>
              <a:gd name="connsiteX6" fmla="*/ 299 w 9155947"/>
              <a:gd name="connsiteY6" fmla="*/ 26537 h 3461487"/>
              <a:gd name="connsiteX0" fmla="*/ 299 w 9155947"/>
              <a:gd name="connsiteY0" fmla="*/ 0 h 3676489"/>
              <a:gd name="connsiteX1" fmla="*/ 9155811 w 9155947"/>
              <a:gd name="connsiteY1" fmla="*/ 215002 h 3676489"/>
              <a:gd name="connsiteX2" fmla="*/ 9146177 w 9155947"/>
              <a:gd name="connsiteY2" fmla="*/ 3675496 h 3676489"/>
              <a:gd name="connsiteX3" fmla="*/ 4573956 w 9155947"/>
              <a:gd name="connsiteY3" fmla="*/ 3676489 h 3676489"/>
              <a:gd name="connsiteX4" fmla="*/ 4574006 w 9155947"/>
              <a:gd name="connsiteY4" fmla="*/ 3136133 h 3676489"/>
              <a:gd name="connsiteX5" fmla="*/ 1734 w 9155947"/>
              <a:gd name="connsiteY5" fmla="*/ 3135039 h 3676489"/>
              <a:gd name="connsiteX6" fmla="*/ 299 w 9155947"/>
              <a:gd name="connsiteY6" fmla="*/ 0 h 3676489"/>
              <a:gd name="connsiteX0" fmla="*/ 299 w 9155947"/>
              <a:gd name="connsiteY0" fmla="*/ 0 h 3693742"/>
              <a:gd name="connsiteX1" fmla="*/ 9155811 w 9155947"/>
              <a:gd name="connsiteY1" fmla="*/ 232255 h 3693742"/>
              <a:gd name="connsiteX2" fmla="*/ 9146177 w 9155947"/>
              <a:gd name="connsiteY2" fmla="*/ 3692749 h 3693742"/>
              <a:gd name="connsiteX3" fmla="*/ 4573956 w 9155947"/>
              <a:gd name="connsiteY3" fmla="*/ 3693742 h 3693742"/>
              <a:gd name="connsiteX4" fmla="*/ 4574006 w 9155947"/>
              <a:gd name="connsiteY4" fmla="*/ 3153386 h 3693742"/>
              <a:gd name="connsiteX5" fmla="*/ 1734 w 9155947"/>
              <a:gd name="connsiteY5" fmla="*/ 3152292 h 3693742"/>
              <a:gd name="connsiteX6" fmla="*/ 299 w 9155947"/>
              <a:gd name="connsiteY6" fmla="*/ 0 h 3693742"/>
              <a:gd name="connsiteX0" fmla="*/ 7191 w 9154213"/>
              <a:gd name="connsiteY0" fmla="*/ 0 h 3685116"/>
              <a:gd name="connsiteX1" fmla="*/ 9154077 w 9154213"/>
              <a:gd name="connsiteY1" fmla="*/ 223629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43666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44760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685116"/>
              <a:gd name="connsiteX1" fmla="*/ 9154077 w 9154213"/>
              <a:gd name="connsiteY1" fmla="*/ 16595 h 3685116"/>
              <a:gd name="connsiteX2" fmla="*/ 9144443 w 9154213"/>
              <a:gd name="connsiteY2" fmla="*/ 3684123 h 3685116"/>
              <a:gd name="connsiteX3" fmla="*/ 4572222 w 9154213"/>
              <a:gd name="connsiteY3" fmla="*/ 3685116 h 3685116"/>
              <a:gd name="connsiteX4" fmla="*/ 4572272 w 9154213"/>
              <a:gd name="connsiteY4" fmla="*/ 3152924 h 3685116"/>
              <a:gd name="connsiteX5" fmla="*/ 0 w 9154213"/>
              <a:gd name="connsiteY5" fmla="*/ 3151830 h 3685116"/>
              <a:gd name="connsiteX6" fmla="*/ 7191 w 9154213"/>
              <a:gd name="connsiteY6" fmla="*/ 0 h 3685116"/>
              <a:gd name="connsiteX0" fmla="*/ 7191 w 9154213"/>
              <a:gd name="connsiteY0" fmla="*/ 0 h 3734102"/>
              <a:gd name="connsiteX1" fmla="*/ 9154077 w 9154213"/>
              <a:gd name="connsiteY1" fmla="*/ 16595 h 3734102"/>
              <a:gd name="connsiteX2" fmla="*/ 9144443 w 9154213"/>
              <a:gd name="connsiteY2" fmla="*/ 3684123 h 3734102"/>
              <a:gd name="connsiteX3" fmla="*/ 4572222 w 9154213"/>
              <a:gd name="connsiteY3" fmla="*/ 3734102 h 3734102"/>
              <a:gd name="connsiteX4" fmla="*/ 4572272 w 9154213"/>
              <a:gd name="connsiteY4" fmla="*/ 3152924 h 3734102"/>
              <a:gd name="connsiteX5" fmla="*/ 0 w 9154213"/>
              <a:gd name="connsiteY5" fmla="*/ 3151830 h 3734102"/>
              <a:gd name="connsiteX6" fmla="*/ 7191 w 9154213"/>
              <a:gd name="connsiteY6" fmla="*/ 0 h 3734102"/>
              <a:gd name="connsiteX0" fmla="*/ 7191 w 9154247"/>
              <a:gd name="connsiteY0" fmla="*/ 0 h 3734102"/>
              <a:gd name="connsiteX1" fmla="*/ 9154077 w 9154247"/>
              <a:gd name="connsiteY1" fmla="*/ 16595 h 3734102"/>
              <a:gd name="connsiteX2" fmla="*/ 9147164 w 9154247"/>
              <a:gd name="connsiteY2" fmla="*/ 3733108 h 3734102"/>
              <a:gd name="connsiteX3" fmla="*/ 4572222 w 9154247"/>
              <a:gd name="connsiteY3" fmla="*/ 3734102 h 3734102"/>
              <a:gd name="connsiteX4" fmla="*/ 4572272 w 9154247"/>
              <a:gd name="connsiteY4" fmla="*/ 3152924 h 3734102"/>
              <a:gd name="connsiteX5" fmla="*/ 0 w 9154247"/>
              <a:gd name="connsiteY5" fmla="*/ 3151830 h 3734102"/>
              <a:gd name="connsiteX6" fmla="*/ 7191 w 9154247"/>
              <a:gd name="connsiteY6" fmla="*/ 0 h 3734102"/>
              <a:gd name="connsiteX0" fmla="*/ 7191 w 9162964"/>
              <a:gd name="connsiteY0" fmla="*/ 0 h 3734102"/>
              <a:gd name="connsiteX1" fmla="*/ 9162870 w 9162964"/>
              <a:gd name="connsiteY1" fmla="*/ 16595 h 3734102"/>
              <a:gd name="connsiteX2" fmla="*/ 9147164 w 9162964"/>
              <a:gd name="connsiteY2" fmla="*/ 3733108 h 3734102"/>
              <a:gd name="connsiteX3" fmla="*/ 4572222 w 9162964"/>
              <a:gd name="connsiteY3" fmla="*/ 3734102 h 3734102"/>
              <a:gd name="connsiteX4" fmla="*/ 4572272 w 9162964"/>
              <a:gd name="connsiteY4" fmla="*/ 3152924 h 3734102"/>
              <a:gd name="connsiteX5" fmla="*/ 0 w 9162964"/>
              <a:gd name="connsiteY5" fmla="*/ 3151830 h 3734102"/>
              <a:gd name="connsiteX6" fmla="*/ 7191 w 9162964"/>
              <a:gd name="connsiteY6" fmla="*/ 0 h 3734102"/>
              <a:gd name="connsiteX0" fmla="*/ 307 w 9164573"/>
              <a:gd name="connsiteY0" fmla="*/ 0 h 3734102"/>
              <a:gd name="connsiteX1" fmla="*/ 9164479 w 9164573"/>
              <a:gd name="connsiteY1" fmla="*/ 16595 h 3734102"/>
              <a:gd name="connsiteX2" fmla="*/ 9148773 w 9164573"/>
              <a:gd name="connsiteY2" fmla="*/ 3733108 h 3734102"/>
              <a:gd name="connsiteX3" fmla="*/ 4573831 w 9164573"/>
              <a:gd name="connsiteY3" fmla="*/ 3734102 h 3734102"/>
              <a:gd name="connsiteX4" fmla="*/ 4573881 w 9164573"/>
              <a:gd name="connsiteY4" fmla="*/ 3152924 h 3734102"/>
              <a:gd name="connsiteX5" fmla="*/ 1609 w 9164573"/>
              <a:gd name="connsiteY5" fmla="*/ 3151830 h 3734102"/>
              <a:gd name="connsiteX6" fmla="*/ 307 w 9164573"/>
              <a:gd name="connsiteY6" fmla="*/ 0 h 3734102"/>
              <a:gd name="connsiteX0" fmla="*/ 1529 w 9165795"/>
              <a:gd name="connsiteY0" fmla="*/ 0 h 3734102"/>
              <a:gd name="connsiteX1" fmla="*/ 9165701 w 9165795"/>
              <a:gd name="connsiteY1" fmla="*/ 16595 h 3734102"/>
              <a:gd name="connsiteX2" fmla="*/ 9149995 w 9165795"/>
              <a:gd name="connsiteY2" fmla="*/ 3733108 h 3734102"/>
              <a:gd name="connsiteX3" fmla="*/ 4575053 w 9165795"/>
              <a:gd name="connsiteY3" fmla="*/ 3734102 h 3734102"/>
              <a:gd name="connsiteX4" fmla="*/ 4575103 w 9165795"/>
              <a:gd name="connsiteY4" fmla="*/ 3152924 h 3734102"/>
              <a:gd name="connsiteX5" fmla="*/ 0 w 9165795"/>
              <a:gd name="connsiteY5" fmla="*/ 3140506 h 3734102"/>
              <a:gd name="connsiteX6" fmla="*/ 1529 w 9165795"/>
              <a:gd name="connsiteY6" fmla="*/ 0 h 3734102"/>
              <a:gd name="connsiteX0" fmla="*/ 1529 w 9154597"/>
              <a:gd name="connsiteY0" fmla="*/ 391 h 3734493"/>
              <a:gd name="connsiteX1" fmla="*/ 9154377 w 9154597"/>
              <a:gd name="connsiteY1" fmla="*/ 0 h 3734493"/>
              <a:gd name="connsiteX2" fmla="*/ 9149995 w 9154597"/>
              <a:gd name="connsiteY2" fmla="*/ 3733499 h 3734493"/>
              <a:gd name="connsiteX3" fmla="*/ 4575053 w 9154597"/>
              <a:gd name="connsiteY3" fmla="*/ 3734493 h 3734493"/>
              <a:gd name="connsiteX4" fmla="*/ 4575103 w 9154597"/>
              <a:gd name="connsiteY4" fmla="*/ 3153315 h 3734493"/>
              <a:gd name="connsiteX5" fmla="*/ 0 w 9154597"/>
              <a:gd name="connsiteY5" fmla="*/ 3140897 h 3734493"/>
              <a:gd name="connsiteX6" fmla="*/ 1529 w 9154597"/>
              <a:gd name="connsiteY6" fmla="*/ 391 h 3734493"/>
              <a:gd name="connsiteX0" fmla="*/ 1529 w 9154707"/>
              <a:gd name="connsiteY0" fmla="*/ 391 h 3734493"/>
              <a:gd name="connsiteX1" fmla="*/ 9154377 w 9154707"/>
              <a:gd name="connsiteY1" fmla="*/ 0 h 3734493"/>
              <a:gd name="connsiteX2" fmla="*/ 9152826 w 9154707"/>
              <a:gd name="connsiteY2" fmla="*/ 3719344 h 3734493"/>
              <a:gd name="connsiteX3" fmla="*/ 4575053 w 9154707"/>
              <a:gd name="connsiteY3" fmla="*/ 3734493 h 3734493"/>
              <a:gd name="connsiteX4" fmla="*/ 4575103 w 9154707"/>
              <a:gd name="connsiteY4" fmla="*/ 3153315 h 3734493"/>
              <a:gd name="connsiteX5" fmla="*/ 0 w 9154707"/>
              <a:gd name="connsiteY5" fmla="*/ 3140897 h 3734493"/>
              <a:gd name="connsiteX6" fmla="*/ 1529 w 9154707"/>
              <a:gd name="connsiteY6" fmla="*/ 391 h 3734493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5103 w 9154707"/>
              <a:gd name="connsiteY4" fmla="*/ 3153315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4577934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4575053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3601621 w 9154707"/>
              <a:gd name="connsiteY4" fmla="*/ 3141991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20338"/>
              <a:gd name="connsiteX1" fmla="*/ 9154377 w 9154707"/>
              <a:gd name="connsiteY1" fmla="*/ 0 h 3720338"/>
              <a:gd name="connsiteX2" fmla="*/ 9152826 w 9154707"/>
              <a:gd name="connsiteY2" fmla="*/ 3719344 h 3720338"/>
              <a:gd name="connsiteX3" fmla="*/ 3598741 w 9154707"/>
              <a:gd name="connsiteY3" fmla="*/ 3720338 h 3720338"/>
              <a:gd name="connsiteX4" fmla="*/ 4111449 w 9154707"/>
              <a:gd name="connsiteY4" fmla="*/ 3138702 h 3720338"/>
              <a:gd name="connsiteX5" fmla="*/ 0 w 9154707"/>
              <a:gd name="connsiteY5" fmla="*/ 3140897 h 3720338"/>
              <a:gd name="connsiteX6" fmla="*/ 1529 w 9154707"/>
              <a:gd name="connsiteY6" fmla="*/ 391 h 3720338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05279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3746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49 w 9154707"/>
              <a:gd name="connsiteY4" fmla="*/ 3138702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08627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  <a:gd name="connsiteX0" fmla="*/ 1529 w 9154707"/>
              <a:gd name="connsiteY0" fmla="*/ 391 h 3719344"/>
              <a:gd name="connsiteX1" fmla="*/ 9154377 w 9154707"/>
              <a:gd name="connsiteY1" fmla="*/ 0 h 3719344"/>
              <a:gd name="connsiteX2" fmla="*/ 9152826 w 9154707"/>
              <a:gd name="connsiteY2" fmla="*/ 3719344 h 3719344"/>
              <a:gd name="connsiteX3" fmla="*/ 4110924 w 9154707"/>
              <a:gd name="connsiteY3" fmla="*/ 3717048 h 3719344"/>
              <a:gd name="connsiteX4" fmla="*/ 4111450 w 9154707"/>
              <a:gd name="connsiteY4" fmla="*/ 3141524 h 3719344"/>
              <a:gd name="connsiteX5" fmla="*/ 0 w 9154707"/>
              <a:gd name="connsiteY5" fmla="*/ 3140897 h 3719344"/>
              <a:gd name="connsiteX6" fmla="*/ 1529 w 9154707"/>
              <a:gd name="connsiteY6" fmla="*/ 391 h 371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4707" h="3719344">
                <a:moveTo>
                  <a:pt x="1529" y="391"/>
                </a:moveTo>
                <a:lnTo>
                  <a:pt x="9154377" y="0"/>
                </a:lnTo>
                <a:cubicBezTo>
                  <a:pt x="9155964" y="1278732"/>
                  <a:pt x="9151239" y="2440612"/>
                  <a:pt x="9152826" y="3719344"/>
                </a:cubicBezTo>
                <a:lnTo>
                  <a:pt x="4110924" y="3717048"/>
                </a:lnTo>
                <a:cubicBezTo>
                  <a:pt x="4112369" y="3628931"/>
                  <a:pt x="4110005" y="3229641"/>
                  <a:pt x="4111450" y="3141524"/>
                </a:cubicBezTo>
                <a:lnTo>
                  <a:pt x="0" y="3140897"/>
                </a:lnTo>
                <a:cubicBezTo>
                  <a:pt x="1445" y="1965221"/>
                  <a:pt x="84" y="1176067"/>
                  <a:pt x="1529" y="391"/>
                </a:cubicBezTo>
                <a:close/>
              </a:path>
            </a:pathLst>
          </a:cu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lIns="180000" tIns="180000"/>
          <a:lstStyle>
            <a:lvl1pPr marL="0" indent="0">
              <a:buNone/>
              <a:defRPr sz="2000">
                <a:latin typeface="BMW Group Condensed" panose="020B0606020202020204" pitchFamily="34" charset="0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 smtClean="0"/>
              <a:t>Bild durch Klicken auf das Symbol einfügen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233650"/>
            <a:ext cx="11263312" cy="544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Präsentationstitel DURCH KLICKEN 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4853839"/>
            <a:ext cx="11263312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8" y="3360109"/>
            <a:ext cx="4554918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BMW Group Condensed" panose="020B0606020202020204" pitchFamily="34" charset="0"/>
                <a:ea typeface="BMW Type Global Pro Regular" pitchFamily="2" charset="0"/>
                <a:cs typeface="BMW Type Global Pro Regular" pitchFamily="2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de-DE" dirty="0" smtClean="0"/>
              <a:t>Abteilung und Datum eingeben</a:t>
            </a:r>
          </a:p>
        </p:txBody>
      </p:sp>
    </p:spTree>
    <p:extLst>
      <p:ext uri="{BB962C8B-B14F-4D97-AF65-F5344CB8AC3E}">
        <p14:creationId xmlns:p14="http://schemas.microsoft.com/office/powerpoint/2010/main" val="384950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" y="1701801"/>
            <a:ext cx="12195176" cy="5156201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2000">
                <a:latin typeface="BMW Group Condensed" panose="020B0606020202020204" pitchFamily="34" charset="0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 smtClean="0"/>
              <a:t>Bild durch Klicken auf das Symbol einfügen</a:t>
            </a:r>
            <a:endParaRPr lang="de-DE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HEADLINE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24206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Bildunt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Transfertagung Erschließung und </a:t>
            </a:r>
            <a:r>
              <a:rPr lang="de-DE" dirty="0" err="1" smtClean="0"/>
              <a:t>Organizing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-2449" y="1697783"/>
            <a:ext cx="6090208" cy="261143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>
                <a:latin typeface="BMW Group Condensed" panose="020B0606020202020204" pitchFamily="34" charset="0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 smtClean="0"/>
              <a:t>Bild durch Klicken auf das Symbol einfügen</a:t>
            </a:r>
            <a:endParaRPr lang="de-DE" dirty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111655" y="1697783"/>
            <a:ext cx="6099705" cy="2611438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>
                <a:latin typeface="BMW Group Condensed" panose="020B0606020202020204" pitchFamily="34" charset="0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 smtClean="0"/>
              <a:t>Bild durch Klicken auf das Symbol einfügen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4487292"/>
            <a:ext cx="5393205" cy="20389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 smtClean="0"/>
              <a:t>Bildunterschrift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108911" y="4487291"/>
            <a:ext cx="5619539" cy="20389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85750" indent="-28575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2pPr>
            <a:lvl3pPr marL="633413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3pPr>
            <a:lvl4pPr marL="985838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4pPr>
            <a:lvl5pPr marL="1349375" indent="-228600">
              <a:lnSpc>
                <a:spcPts val="2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1700"/>
            </a:lvl5pPr>
          </a:lstStyle>
          <a:p>
            <a:pPr lvl="0"/>
            <a:r>
              <a:rPr lang="de-DE" dirty="0" smtClean="0"/>
              <a:t>Bildunterschrift durch Klicken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HEADLINE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395327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bi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Transfertagung Erschließung und </a:t>
            </a:r>
            <a:r>
              <a:rPr lang="de-DE" dirty="0" err="1" smtClean="0"/>
              <a:t>Organizing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HEADLINE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36833" y="1637401"/>
            <a:ext cx="5391617" cy="4888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de-DE" dirty="0" smtClean="0"/>
              <a:t>Kleinen Fließtext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" y="1701801"/>
            <a:ext cx="6099703" cy="482441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2000">
                <a:latin typeface="BMW Group Condensed" panose="020B0606020202020204" pitchFamily="34" charset="0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 smtClean="0"/>
              <a:t>Bild durch Klicken auf das Symbol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590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bi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701801"/>
            <a:ext cx="12195175" cy="48244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Transfertagung Erschließung und </a:t>
            </a:r>
            <a:r>
              <a:rPr lang="de-DE" dirty="0" err="1" smtClean="0"/>
              <a:t>Organizing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107575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HEADLINE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36833" y="1913433"/>
            <a:ext cx="5391617" cy="44442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de-DE" dirty="0" smtClean="0"/>
              <a:t>Kleinen Fließtext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" y="1971676"/>
            <a:ext cx="6099703" cy="4283075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2000">
                <a:latin typeface="BMW Group Condensed" panose="020B0606020202020204" pitchFamily="34" charset="0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 smtClean="0"/>
              <a:t>Bild durch Klicken auf das Symbol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01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, Headlin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2637365"/>
            <a:ext cx="5480375" cy="5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3724716"/>
            <a:ext cx="11263312" cy="9168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Präsentationstitel 2-zeilig DURCH KLICKEN </a:t>
            </a:r>
          </a:p>
          <a:p>
            <a:pPr lvl="0"/>
            <a:r>
              <a:rPr lang="de-DE" dirty="0" smtClean="0"/>
              <a:t>BEARBEITEN</a:t>
            </a:r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838" y="4853839"/>
            <a:ext cx="11262611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</a:p>
        </p:txBody>
      </p:sp>
      <p:sp>
        <p:nvSpPr>
          <p:cNvPr id="13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8" y="2851175"/>
            <a:ext cx="4509198" cy="319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BMW Group Condensed" panose="020B0606020202020204" pitchFamily="34" charset="0"/>
                <a:ea typeface="BMW Type Global Pro Regular" pitchFamily="2" charset="0"/>
                <a:cs typeface="BMW Type Global Pro Regular" pitchFamily="2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de-DE" dirty="0" smtClean="0"/>
              <a:t>Abteilung und Datum eingeben</a:t>
            </a:r>
          </a:p>
        </p:txBody>
      </p:sp>
    </p:spTree>
    <p:extLst>
      <p:ext uri="{BB962C8B-B14F-4D97-AF65-F5344CB8AC3E}">
        <p14:creationId xmlns:p14="http://schemas.microsoft.com/office/powerpoint/2010/main" val="240841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, Headline 1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840" y="1720053"/>
            <a:ext cx="4925990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de-DE" dirty="0" smtClean="0"/>
              <a:t>Abteilung und Datum eingeben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341559"/>
            <a:ext cx="11260268" cy="5814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Präsentationstitel DURCH KLICKEN 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965585"/>
            <a:ext cx="11263312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693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, Headlin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5138" y="2227504"/>
            <a:ext cx="4926691" cy="3790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de-DE" dirty="0" smtClean="0"/>
              <a:t>Abteilung und Datum eingeben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341559"/>
            <a:ext cx="11263312" cy="10985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Präsentationstitel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470170"/>
            <a:ext cx="11260268" cy="5340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 cap="all" baseline="0">
                <a:latin typeface="+mj-lt"/>
              </a:defRPr>
            </a:lvl1pPr>
          </a:lstStyle>
          <a:p>
            <a:pPr lvl="0"/>
            <a:r>
              <a:rPr lang="de-DE" dirty="0" smtClean="0"/>
              <a:t>Subheadline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7403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Transfertagung Erschließung und </a:t>
            </a:r>
            <a:r>
              <a:rPr lang="de-DE" dirty="0" err="1" smtClean="0"/>
              <a:t>Organizing</a:t>
            </a:r>
            <a:r>
              <a:rPr lang="de-DE" dirty="0" smtClean="0"/>
              <a:t> 2017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HEADLINE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28679"/>
            <a:ext cx="11263312" cy="4861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633413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349375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de-DE" dirty="0" smtClean="0"/>
              <a:t>Fließtext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38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Deutscher BetriebsräteTag 2014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39833"/>
            <a:ext cx="11263312" cy="4888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200025" indent="-20002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452438" indent="-18573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9858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de-DE" dirty="0" smtClean="0"/>
              <a:t>Kleinen Fließtext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HEADLINE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160058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Deutscher BetriebsräteTag 2014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HEADLINE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29877"/>
            <a:ext cx="11263312" cy="4871560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715963" indent="-2841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1077913" indent="-2762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143192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793875" indent="-2667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-"/>
              <a:defRPr sz="24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934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Transfertagung Erschließung und </a:t>
            </a:r>
            <a:r>
              <a:rPr lang="de-DE" dirty="0" err="1" smtClean="0"/>
              <a:t>Organizing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HEADLINE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41417"/>
            <a:ext cx="11263312" cy="4884796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1pPr>
            <a:lvl2pPr marL="450850" indent="-18256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2pPr>
            <a:lvl3pPr marL="719138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3pPr>
            <a:lvl4pPr marL="985838" indent="-17621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4pPr>
            <a:lvl5pPr marL="1262063" indent="-1841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Symbol" pitchFamily="18" charset="2"/>
              <a:buChar char="-"/>
              <a:defRPr sz="2000">
                <a:latin typeface="+mn-lt"/>
                <a:ea typeface="BMW Type Global Pro Regular" pitchFamily="2" charset="0"/>
                <a:cs typeface="BMW Type Global Pro Regular" pitchFamily="2" charset="0"/>
              </a:defRPr>
            </a:lvl5pPr>
          </a:lstStyle>
          <a:p>
            <a:pPr lvl="0"/>
            <a:r>
              <a:rPr lang="de-DE" dirty="0" smtClean="0"/>
              <a:t>Kleine 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24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Transfertagung Erschließung und </a:t>
            </a:r>
            <a:r>
              <a:rPr lang="de-DE" dirty="0" err="1" smtClean="0"/>
              <a:t>Organizing</a:t>
            </a:r>
            <a:r>
              <a:rPr lang="de-DE" dirty="0" smtClean="0"/>
              <a:t> 2017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Seite </a:t>
            </a:r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03226"/>
            <a:ext cx="11263312" cy="9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cap="all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HEADLINE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" y="1701801"/>
            <a:ext cx="12195176" cy="4824413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 marL="0" indent="85725">
              <a:buNone/>
              <a:defRPr sz="2000">
                <a:latin typeface="BMW Group Condensed" panose="020B0606020202020204" pitchFamily="34" charset="0"/>
                <a:ea typeface="BMW Type Global Pro Regular" pitchFamily="2" charset="0"/>
                <a:cs typeface="BMW Type Global Pro Regular" pitchFamily="2" charset="0"/>
              </a:defRPr>
            </a:lvl1pPr>
          </a:lstStyle>
          <a:p>
            <a:r>
              <a:rPr lang="de-DE" dirty="0" smtClean="0"/>
              <a:t>Bild durch Klicken auf das Symbol einfügen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71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5138" y="6526215"/>
            <a:ext cx="4021247" cy="33178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Deutscher BetriebsräteTag 2014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739876" y="6528871"/>
            <a:ext cx="2988574" cy="3291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Seite </a:t>
            </a:r>
            <a:fld id="{AA807A42-CF27-4B84-8583-18EBE41834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16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5" r:id="rId2"/>
    <p:sldLayoutId id="2147483696" r:id="rId3"/>
    <p:sldLayoutId id="2147483672" r:id="rId4"/>
    <p:sldLayoutId id="2147483697" r:id="rId5"/>
    <p:sldLayoutId id="2147483698" r:id="rId6"/>
    <p:sldLayoutId id="2147483699" r:id="rId7"/>
    <p:sldLayoutId id="2147483700" r:id="rId8"/>
    <p:sldLayoutId id="2147483702" r:id="rId9"/>
    <p:sldLayoutId id="2147483691" r:id="rId10"/>
    <p:sldLayoutId id="2147483705" r:id="rId11"/>
    <p:sldLayoutId id="2147483703" r:id="rId12"/>
    <p:sldLayoutId id="214748370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com/url?sa=i&amp;rct=j&amp;q=&amp;esrc=s&amp;source=images&amp;cd=&amp;cad=rja&amp;uact=8&amp;ved=2ahUKEwi4h-LjkMXgAhXGyKQKHXnKCS4QjRx6BAgBEAU&amp;url=https://www.fnweb.de/mannheimer-morgen_artikel,-arbeit-und-karriere-aeltere-sind-zuverlaessig-und-lebenserfahren-_arid,378776.html&amp;psig=AOvVaw09JHWArNzm3bJ0rTKBQk46&amp;ust=15505740664900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5138" y="5140960"/>
            <a:ext cx="11263312" cy="750287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de-DE" sz="28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Tarifliche und betriebliche Wege des Umgangs mit der Verlängerung des Arbeitslebens bei BMW Dingolfing </a:t>
            </a:r>
            <a:endParaRPr lang="de-DE" sz="28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65838" y="6046744"/>
            <a:ext cx="11575474" cy="534059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cs typeface="Arial" panose="020B0604020202020204" pitchFamily="34" charset="0"/>
              </a:rPr>
              <a:t>Thomas </a:t>
            </a:r>
            <a:r>
              <a:rPr lang="de-DE" dirty="0" err="1" smtClean="0">
                <a:cs typeface="Arial" panose="020B0604020202020204" pitchFamily="34" charset="0"/>
              </a:rPr>
              <a:t>Zitzelsberger</a:t>
            </a:r>
            <a:r>
              <a:rPr lang="de-DE" dirty="0" smtClean="0">
                <a:cs typeface="Arial" panose="020B0604020202020204" pitchFamily="34" charset="0"/>
              </a:rPr>
              <a:t>, Betriebsrat und VK-Leiter, </a:t>
            </a:r>
            <a:r>
              <a:rPr lang="de-DE" dirty="0">
                <a:cs typeface="Arial" panose="020B0604020202020204" pitchFamily="34" charset="0"/>
              </a:rPr>
              <a:t>BMW Group Werk </a:t>
            </a:r>
            <a:r>
              <a:rPr lang="de-DE" dirty="0" smtClean="0">
                <a:cs typeface="Arial" panose="020B0604020202020204" pitchFamily="34" charset="0"/>
              </a:rPr>
              <a:t>Dingolfing</a:t>
            </a:r>
          </a:p>
          <a:p>
            <a:pPr>
              <a:defRPr/>
            </a:pPr>
            <a:r>
              <a:rPr lang="de-DE" dirty="0" smtClean="0">
                <a:cs typeface="Arial" panose="020B0604020202020204" pitchFamily="34" charset="0"/>
              </a:rPr>
              <a:t>Benjamin Freund, Gewerkschaftssekretär, IG Metall Landshut</a:t>
            </a:r>
            <a:endParaRPr lang="de-DE" dirty="0">
              <a:cs typeface="Arial" panose="020B0604020202020204" pitchFamily="34" charset="0"/>
            </a:endParaRPr>
          </a:p>
          <a:p>
            <a:pPr lvl="0">
              <a:defRPr/>
            </a:pPr>
            <a:endParaRPr lang="de-DE" dirty="0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372441" y="276603"/>
            <a:ext cx="11263312" cy="5454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itchFamily="34" charset="0"/>
              <a:buNone/>
              <a:defRPr sz="36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 smtClean="0">
                <a:cs typeface="Arial" panose="020B0604020202020204" pitchFamily="34" charset="0"/>
              </a:rPr>
              <a:t>CGIL-Konferenz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4" b="17023"/>
          <a:stretch/>
        </p:blipFill>
        <p:spPr>
          <a:xfrm>
            <a:off x="372441" y="773704"/>
            <a:ext cx="11263312" cy="4113256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192098" y="4475573"/>
            <a:ext cx="4782238" cy="433845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sz="1600" b="1" dirty="0" smtClean="0"/>
              <a:t>               </a:t>
            </a:r>
          </a:p>
          <a:p>
            <a:r>
              <a:rPr lang="de-DE" sz="1600" b="1" dirty="0">
                <a:latin typeface="Arial Rounded MT Bold" panose="020F0704030504030204" pitchFamily="34" charset="0"/>
              </a:rPr>
              <a:t>	</a:t>
            </a:r>
            <a:r>
              <a:rPr lang="de-DE" sz="1600" b="1" dirty="0" smtClean="0">
                <a:latin typeface="Arial Rounded MT Bold" panose="020F0704030504030204" pitchFamily="34" charset="0"/>
              </a:rPr>
              <a:t>    	     </a:t>
            </a:r>
            <a:r>
              <a:rPr lang="de-DE" sz="1500" b="1" dirty="0" smtClean="0">
                <a:latin typeface="Arial Rounded MT Bold" panose="020F0704030504030204" pitchFamily="34" charset="0"/>
              </a:rPr>
              <a:t>Reggio Emilia am 19.02.2019</a:t>
            </a:r>
            <a:endParaRPr lang="de-DE" sz="15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48" y="877620"/>
            <a:ext cx="1043937" cy="104393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50" y="884559"/>
            <a:ext cx="1030057" cy="10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Demographische Entwicklung.</a:t>
            </a:r>
            <a:endParaRPr lang="de-DE" dirty="0"/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Unser Handlungsbedarf.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6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139579"/>
              </p:ext>
            </p:extLst>
          </p:nvPr>
        </p:nvGraphicFramePr>
        <p:xfrm>
          <a:off x="912178" y="1513840"/>
          <a:ext cx="10213022" cy="492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442906"/>
              </p:ext>
            </p:extLst>
          </p:nvPr>
        </p:nvGraphicFramePr>
        <p:xfrm>
          <a:off x="255869" y="1363663"/>
          <a:ext cx="2111807" cy="611244"/>
        </p:xfrm>
        <a:graphic>
          <a:graphicData uri="http://schemas.openxmlformats.org/drawingml/2006/table">
            <a:tbl>
              <a:tblPr/>
              <a:tblGrid>
                <a:gridCol w="53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7575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MWTypeRegular" pitchFamily="34" charset="0"/>
                        </a:rPr>
                        <a:t>Jahr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MWTypeRegular" pitchFamily="34" charset="0"/>
                        </a:rPr>
                        <a:t>Ø Alter</a:t>
                      </a:r>
                      <a:endParaRPr kumimoji="0" lang="de-DE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MWTypeRegular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91">
                <a:tc>
                  <a:txBody>
                    <a:bodyPr/>
                    <a:lstStyle/>
                    <a:p>
                      <a:pPr marL="0" marR="0" lvl="0" indent="0" algn="l" defTabSz="917575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MWTypeRegular" pitchFamily="34" charset="0"/>
                        </a:rPr>
                        <a:t> 2011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Regular" pitchFamily="34" charset="0"/>
                        </a:rPr>
                        <a:t>43,8 Jahre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39">
                <a:tc>
                  <a:txBody>
                    <a:bodyPr/>
                    <a:lstStyle/>
                    <a:p>
                      <a:pPr marL="0" marR="0" lvl="0" indent="0" algn="l" defTabSz="917575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MWTypeRegular" pitchFamily="34" charset="0"/>
                        </a:rPr>
                        <a:t>2018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MWTypeRegular" pitchFamily="34" charset="0"/>
                        </a:rPr>
                        <a:t>44,9 Jahre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37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Demographische Entwicklung.</a:t>
            </a:r>
            <a:endParaRPr lang="de-DE" dirty="0"/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Unser Handlungsbedarf.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660210" y="1905492"/>
            <a:ext cx="5931941" cy="1908989"/>
            <a:chOff x="372167" y="1991987"/>
            <a:chExt cx="4820517" cy="1551316"/>
          </a:xfrm>
        </p:grpSpPr>
        <p:sp>
          <p:nvSpPr>
            <p:cNvPr id="24" name="Rechteck 23"/>
            <p:cNvSpPr/>
            <p:nvPr/>
          </p:nvSpPr>
          <p:spPr>
            <a:xfrm>
              <a:off x="372167" y="2008626"/>
              <a:ext cx="4820517" cy="153043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182563"/>
              <a:endParaRPr lang="de-DE" sz="12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Gerader Verbinder 24"/>
            <p:cNvCxnSpPr/>
            <p:nvPr/>
          </p:nvCxnSpPr>
          <p:spPr>
            <a:xfrm rot="10800000">
              <a:off x="1927318" y="1995303"/>
              <a:ext cx="0" cy="1548000"/>
            </a:xfrm>
            <a:prstGeom prst="line">
              <a:avLst/>
            </a:prstGeom>
            <a:ln w="254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/>
          </p:nvSpPr>
          <p:spPr>
            <a:xfrm>
              <a:off x="405697" y="1991987"/>
              <a:ext cx="1564152" cy="154706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Muskel-Skelett-Erkrankungen</a:t>
              </a:r>
              <a:br>
                <a:rPr lang="de-DE" sz="1400" b="1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de-DE" sz="1200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(= 31 % der AU-Tage)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1950855" y="3151633"/>
              <a:ext cx="3241829" cy="325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000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(AU-Tage pro 100 Versichertenjahre,</a:t>
              </a:r>
              <a:br>
                <a:rPr lang="de-DE" sz="1000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de-DE" sz="1000" dirty="0">
                  <a:ln w="6350">
                    <a:noFill/>
                  </a:ln>
                  <a:solidFill>
                    <a:srgbClr val="000000"/>
                  </a:solidFill>
                </a:rPr>
                <a:t>BMW </a:t>
              </a:r>
              <a:r>
                <a:rPr lang="de-DE" sz="1000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BKK Gesundheitsbericht 2014, BMW AG, alle Mitarbeiter)</a:t>
              </a:r>
            </a:p>
          </p:txBody>
        </p:sp>
        <p:pic>
          <p:nvPicPr>
            <p:cNvPr id="28" name="Grafik 2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3062" y="2070784"/>
              <a:ext cx="2061639" cy="1091027"/>
            </a:xfrm>
            <a:prstGeom prst="rect">
              <a:avLst/>
            </a:prstGeom>
          </p:spPr>
        </p:pic>
      </p:grpSp>
      <p:grpSp>
        <p:nvGrpSpPr>
          <p:cNvPr id="29" name="Gruppieren 28"/>
          <p:cNvGrpSpPr/>
          <p:nvPr/>
        </p:nvGrpSpPr>
        <p:grpSpPr>
          <a:xfrm>
            <a:off x="660210" y="4129028"/>
            <a:ext cx="5931941" cy="1908989"/>
            <a:chOff x="375710" y="3951921"/>
            <a:chExt cx="4820517" cy="1551316"/>
          </a:xfrm>
        </p:grpSpPr>
        <p:sp>
          <p:nvSpPr>
            <p:cNvPr id="30" name="Rechteck 29"/>
            <p:cNvSpPr/>
            <p:nvPr/>
          </p:nvSpPr>
          <p:spPr>
            <a:xfrm>
              <a:off x="375710" y="3968560"/>
              <a:ext cx="4820517" cy="153043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182563"/>
              <a:endParaRPr lang="de-DE" sz="1200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Gerader Verbinder 30"/>
            <p:cNvCxnSpPr/>
            <p:nvPr/>
          </p:nvCxnSpPr>
          <p:spPr>
            <a:xfrm rot="10800000">
              <a:off x="1930861" y="3955237"/>
              <a:ext cx="0" cy="1548000"/>
            </a:xfrm>
            <a:prstGeom prst="line">
              <a:avLst/>
            </a:prstGeom>
            <a:ln w="254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409240" y="3951921"/>
              <a:ext cx="1564152" cy="154706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Psychische Erkrankungen</a:t>
              </a:r>
              <a:br>
                <a:rPr lang="de-DE" sz="1400" b="1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de-DE" sz="1000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(= 11 % der AU-Tage)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1950855" y="5103178"/>
              <a:ext cx="3222908" cy="3251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000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(AU-Tage pro 100 Versichertenjahre,</a:t>
              </a:r>
              <a:br>
                <a:rPr lang="de-DE" sz="1000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</a:br>
              <a:r>
                <a:rPr lang="de-DE" sz="1000" dirty="0">
                  <a:ln w="6350">
                    <a:noFill/>
                  </a:ln>
                  <a:solidFill>
                    <a:srgbClr val="000000"/>
                  </a:solidFill>
                </a:rPr>
                <a:t>BMW </a:t>
              </a:r>
              <a:r>
                <a:rPr lang="de-DE" sz="1000" dirty="0">
                  <a:ln w="6350"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</a:rPr>
                <a:t>BKK Gesundheitsbericht 2014, BMW AG, alle Mitarbeiter)</a:t>
              </a:r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4673" y="4006413"/>
              <a:ext cx="2061639" cy="1089306"/>
            </a:xfrm>
            <a:prstGeom prst="rect">
              <a:avLst/>
            </a:prstGeom>
          </p:spPr>
        </p:pic>
      </p:grp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10849836" y="5140309"/>
            <a:ext cx="54361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400" b="1" dirty="0">
                <a:solidFill>
                  <a:srgbClr val="595943"/>
                </a:solidFill>
              </a:rPr>
              <a:t>Alter</a:t>
            </a: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7626005" y="5082803"/>
            <a:ext cx="3680642" cy="0"/>
          </a:xfrm>
          <a:prstGeom prst="line">
            <a:avLst/>
          </a:prstGeom>
          <a:noFill/>
          <a:ln w="53975">
            <a:solidFill>
              <a:srgbClr val="595943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 rot="16200000">
            <a:off x="6276065" y="3065353"/>
            <a:ext cx="214334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rgbClr val="595943"/>
                </a:solidFill>
              </a:rPr>
              <a:t>Physische und psychische </a:t>
            </a:r>
            <a:br>
              <a:rPr lang="de-DE" sz="1400" b="1" dirty="0">
                <a:solidFill>
                  <a:srgbClr val="595943"/>
                </a:solidFill>
              </a:rPr>
            </a:br>
            <a:r>
              <a:rPr lang="de-DE" sz="1400" b="1" dirty="0">
                <a:solidFill>
                  <a:srgbClr val="595943"/>
                </a:solidFill>
              </a:rPr>
              <a:t>Arbeitsfähigkeit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982599" y="5537799"/>
            <a:ext cx="2757486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BMW Group Condensed" panose="020B0606020202020204" pitchFamily="34" charset="0"/>
              </a:rPr>
              <a:t>Quelle: Ergebnisse aus GM 2020 (Stand 30.05.2016)</a:t>
            </a:r>
            <a:br>
              <a:rPr lang="de-DE" sz="1000" dirty="0">
                <a:solidFill>
                  <a:srgbClr val="000000"/>
                </a:solidFill>
                <a:latin typeface="BMW Group Condensed" panose="020B0606020202020204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BMW Group Condensed" panose="020B0606020202020204" pitchFamily="34" charset="0"/>
              </a:rPr>
              <a:t>BMW AG (direkter und indirekter Bereich)</a:t>
            </a:r>
          </a:p>
        </p:txBody>
      </p:sp>
      <p:graphicFrame>
        <p:nvGraphicFramePr>
          <p:cNvPr id="43" name="Diagramm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775838"/>
              </p:ext>
            </p:extLst>
          </p:nvPr>
        </p:nvGraphicFramePr>
        <p:xfrm>
          <a:off x="7714891" y="2392699"/>
          <a:ext cx="3554395" cy="26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Rectangle 13"/>
          <p:cNvSpPr>
            <a:spLocks noChangeArrowheads="1"/>
          </p:cNvSpPr>
          <p:nvPr/>
        </p:nvSpPr>
        <p:spPr bwMode="gray">
          <a:xfrm>
            <a:off x="7145207" y="1604628"/>
            <a:ext cx="2555701" cy="269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none" lIns="54007" tIns="27000" rIns="54007" bIns="27000" anchor="ctr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92A2BD"/>
                </a:solidFill>
                <a:sym typeface="+mn-lt"/>
              </a:rPr>
              <a:t>Entwicklung der Arbeitsfähigkeit.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gray">
          <a:xfrm>
            <a:off x="487213" y="1750365"/>
            <a:ext cx="6251007" cy="437421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 lIns="69972" tIns="34986" rIns="69972" bIns="34986" anchor="ctr">
            <a:noAutofit/>
          </a:bodyPr>
          <a:lstStyle/>
          <a:p>
            <a:endParaRPr lang="de-DE" sz="105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gray">
          <a:xfrm>
            <a:off x="660210" y="1580552"/>
            <a:ext cx="4601261" cy="269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none" lIns="54007" tIns="27000" rIns="54007" bIns="27000" anchor="ctr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b="1" dirty="0">
                <a:solidFill>
                  <a:srgbClr val="92A2BD"/>
                </a:solidFill>
                <a:sym typeface="+mn-lt"/>
              </a:rPr>
              <a:t>Entwicklung </a:t>
            </a:r>
            <a:r>
              <a:rPr lang="de-DE" sz="1400" b="1" dirty="0" smtClean="0">
                <a:solidFill>
                  <a:srgbClr val="92A2BD"/>
                </a:solidFill>
                <a:sym typeface="+mn-lt"/>
              </a:rPr>
              <a:t>von Muskel-Skelett- / psychische Erkrankungen.</a:t>
            </a:r>
            <a:endParaRPr lang="de-DE" sz="1400" b="1" dirty="0">
              <a:solidFill>
                <a:srgbClr val="92A2BD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0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Unsere Lösung.</a:t>
            </a:r>
            <a:endParaRPr lang="de-DE" dirty="0"/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„heute für morgen“. 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Gruppieren 20"/>
          <p:cNvGrpSpPr>
            <a:grpSpLocks noChangeAspect="1"/>
          </p:cNvGrpSpPr>
          <p:nvPr/>
        </p:nvGrpSpPr>
        <p:grpSpPr>
          <a:xfrm>
            <a:off x="477837" y="1192140"/>
            <a:ext cx="11406261" cy="5422020"/>
            <a:chOff x="1874806" y="1392365"/>
            <a:chExt cx="8474316" cy="4028306"/>
          </a:xfrm>
        </p:grpSpPr>
        <p:sp>
          <p:nvSpPr>
            <p:cNvPr id="27" name="Rechteck 26"/>
            <p:cNvSpPr/>
            <p:nvPr/>
          </p:nvSpPr>
          <p:spPr>
            <a:xfrm>
              <a:off x="6121423" y="3908093"/>
              <a:ext cx="1053005" cy="574951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CC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de-DE" dirty="0">
                <a:solidFill>
                  <a:srgbClr val="666666"/>
                </a:solidFill>
                <a:latin typeface="BMW Group Condensed" panose="020B0606020202020204" pitchFamily="34" charset="0"/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1874806" y="1392365"/>
              <a:ext cx="8474316" cy="4028306"/>
              <a:chOff x="435870" y="1663834"/>
              <a:chExt cx="8474316" cy="3706025"/>
            </a:xfrm>
          </p:grpSpPr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>
                <a:off x="461028" y="1676401"/>
                <a:ext cx="8424000" cy="369345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cxnSp>
            <p:nvCxnSpPr>
              <p:cNvPr id="48" name="Gerader Verbinder 47"/>
              <p:cNvCxnSpPr/>
              <p:nvPr/>
            </p:nvCxnSpPr>
            <p:spPr>
              <a:xfrm>
                <a:off x="435870" y="1663834"/>
                <a:ext cx="8474316" cy="3679767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r Verbinder 48"/>
              <p:cNvCxnSpPr>
                <a:stCxn id="47" idx="2"/>
                <a:endCxn id="58" idx="4"/>
              </p:cNvCxnSpPr>
              <p:nvPr/>
            </p:nvCxnSpPr>
            <p:spPr>
              <a:xfrm flipH="1" flipV="1">
                <a:off x="4656807" y="3932832"/>
                <a:ext cx="16221" cy="1437027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r Verbinder 49"/>
              <p:cNvCxnSpPr/>
              <p:nvPr/>
            </p:nvCxnSpPr>
            <p:spPr>
              <a:xfrm flipV="1">
                <a:off x="435870" y="1675003"/>
                <a:ext cx="8384273" cy="3668598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 Box 11"/>
              <p:cNvSpPr txBox="1">
                <a:spLocks noChangeArrowheads="1"/>
              </p:cNvSpPr>
              <p:nvPr/>
            </p:nvSpPr>
            <p:spPr bwMode="auto">
              <a:xfrm>
                <a:off x="2514600" y="1683188"/>
                <a:ext cx="4182210" cy="168295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600" b="1" dirty="0">
                    <a:solidFill>
                      <a:schemeClr val="bg2">
                        <a:lumMod val="75000"/>
                      </a:schemeClr>
                    </a:solidFill>
                    <a:cs typeface="Arial" pitchFamily="34" charset="0"/>
                  </a:rPr>
                  <a:t>Systematische ergonomische Arbeitsplatzgestaltung</a:t>
                </a:r>
              </a:p>
            </p:txBody>
          </p:sp>
          <p:pic>
            <p:nvPicPr>
              <p:cNvPr id="52" name="Grafik 51"/>
              <p:cNvPicPr>
                <a:picLocks noChangeAspect="1"/>
              </p:cNvPicPr>
              <p:nvPr/>
            </p:nvPicPr>
            <p:blipFill rotWithShape="1">
              <a:blip r:embed="rId3"/>
              <a:srcRect l="46001" t="83461" r="37132" b="3376"/>
              <a:stretch/>
            </p:blipFill>
            <p:spPr>
              <a:xfrm>
                <a:off x="947836" y="2691344"/>
                <a:ext cx="968277" cy="958293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762674" y="3431664"/>
                <a:ext cx="2704885" cy="182931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600" b="1" dirty="0">
                    <a:solidFill>
                      <a:schemeClr val="bg2">
                        <a:lumMod val="75000"/>
                      </a:schemeClr>
                    </a:solidFill>
                    <a:cs typeface="Arial" pitchFamily="34" charset="0"/>
                  </a:rPr>
                  <a:t>Gesundheitsgerechtes Arbeiten</a:t>
                </a:r>
              </a:p>
            </p:txBody>
          </p:sp>
          <p:sp>
            <p:nvSpPr>
              <p:cNvPr id="54" name="Text Box 11"/>
              <p:cNvSpPr txBox="1">
                <a:spLocks noChangeArrowheads="1"/>
              </p:cNvSpPr>
              <p:nvPr/>
            </p:nvSpPr>
            <p:spPr bwMode="auto">
              <a:xfrm>
                <a:off x="4673028" y="5182165"/>
                <a:ext cx="3818964" cy="168295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600" b="1" dirty="0">
                    <a:solidFill>
                      <a:schemeClr val="bg2">
                        <a:lumMod val="75000"/>
                      </a:schemeClr>
                    </a:solidFill>
                    <a:cs typeface="Arial" pitchFamily="34" charset="0"/>
                  </a:rPr>
                  <a:t>Belastungsmix am Arbeitsplatz</a:t>
                </a:r>
              </a:p>
            </p:txBody>
          </p:sp>
          <p:sp>
            <p:nvSpPr>
              <p:cNvPr id="55" name="Text Box 11"/>
              <p:cNvSpPr txBox="1">
                <a:spLocks noChangeArrowheads="1"/>
              </p:cNvSpPr>
              <p:nvPr/>
            </p:nvSpPr>
            <p:spPr bwMode="auto">
              <a:xfrm>
                <a:off x="849884" y="5182165"/>
                <a:ext cx="3818964" cy="168295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600" b="1" dirty="0">
                    <a:solidFill>
                      <a:schemeClr val="bg2">
                        <a:lumMod val="75000"/>
                      </a:schemeClr>
                    </a:solidFill>
                    <a:cs typeface="Arial" pitchFamily="34" charset="0"/>
                  </a:rPr>
                  <a:t>Biologisches Alter</a:t>
                </a:r>
              </a:p>
            </p:txBody>
          </p:sp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7602033" y="3510381"/>
                <a:ext cx="2348881" cy="182931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600" b="1" dirty="0">
                    <a:solidFill>
                      <a:schemeClr val="bg2">
                        <a:lumMod val="75000"/>
                      </a:schemeClr>
                    </a:solidFill>
                    <a:cs typeface="Arial" pitchFamily="34" charset="0"/>
                  </a:rPr>
                  <a:t>Belastungsoptimierte Rotation</a:t>
                </a:r>
              </a:p>
            </p:txBody>
          </p:sp>
          <p:sp>
            <p:nvSpPr>
              <p:cNvPr id="57" name="Text Box 11"/>
              <p:cNvSpPr txBox="1">
                <a:spLocks noChangeArrowheads="1"/>
              </p:cNvSpPr>
              <p:nvPr/>
            </p:nvSpPr>
            <p:spPr bwMode="auto">
              <a:xfrm>
                <a:off x="884490" y="3765678"/>
                <a:ext cx="2134350" cy="757330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171450" indent="-1714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Allgemeine Information zu ergonomischen Gesichtspunkten</a:t>
                </a:r>
              </a:p>
              <a:p>
                <a:pPr marL="171450" indent="-1714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Analysen und Qualifizierung vor Ort mit Ausgleichsübungen</a:t>
                </a:r>
              </a:p>
              <a:p>
                <a:pPr marL="171450" indent="-1714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Angebot Sprechstunde</a:t>
                </a:r>
              </a:p>
              <a:p>
                <a:pPr marL="171450" indent="-1714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endParaRPr lang="de-DE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Ellipse 57"/>
              <p:cNvSpPr/>
              <p:nvPr/>
            </p:nvSpPr>
            <p:spPr>
              <a:xfrm>
                <a:off x="3703517" y="3129829"/>
                <a:ext cx="1906579" cy="803003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de-DE" dirty="0"/>
                  <a:t>Bausteine von </a:t>
                </a:r>
                <a:br>
                  <a:rPr lang="de-DE" dirty="0"/>
                </a:br>
                <a:r>
                  <a:rPr lang="de-DE" dirty="0"/>
                  <a:t>„Heute für morgen“</a:t>
                </a: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1813530" y="1925106"/>
                <a:ext cx="1899193" cy="378665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171450" indent="-1714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Ergonomische Analyse und </a:t>
                </a:r>
                <a:r>
                  <a:rPr lang="de-DE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Optimierung</a:t>
                </a:r>
                <a:br>
                  <a:rPr lang="de-DE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</a:br>
                <a:r>
                  <a:rPr lang="de-DE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von Arbeitsplätzen</a:t>
                </a:r>
              </a:p>
            </p:txBody>
          </p:sp>
          <p:sp>
            <p:nvSpPr>
              <p:cNvPr id="60" name="Text Box 11"/>
              <p:cNvSpPr txBox="1">
                <a:spLocks noChangeArrowheads="1"/>
              </p:cNvSpPr>
              <p:nvPr/>
            </p:nvSpPr>
            <p:spPr bwMode="auto">
              <a:xfrm>
                <a:off x="2306088" y="4625539"/>
                <a:ext cx="2285834" cy="378665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171450" indent="-1714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Basiskenntnisse über gesunde Lebensführung</a:t>
                </a:r>
              </a:p>
              <a:p>
                <a:pPr marL="171450" indent="-1714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Sensibilisierung über Ermittlung des biologischen Alters </a:t>
                </a:r>
              </a:p>
            </p:txBody>
          </p:sp>
          <p:sp>
            <p:nvSpPr>
              <p:cNvPr id="61" name="Text Box 11"/>
              <p:cNvSpPr txBox="1">
                <a:spLocks noChangeArrowheads="1"/>
              </p:cNvSpPr>
              <p:nvPr/>
            </p:nvSpPr>
            <p:spPr bwMode="auto">
              <a:xfrm>
                <a:off x="6205676" y="3492871"/>
                <a:ext cx="2369860" cy="631109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171450" indent="-1714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Arbeitsplatzrotation nach ergonomischen Kriterien zur Vermeidung einseitiger Belastungen</a:t>
                </a:r>
              </a:p>
              <a:p>
                <a:pPr marL="171450" indent="-1714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Bsp. Rotationshäufigkeit in der Montage teilweise 2-3x pro Schicht</a:t>
                </a:r>
              </a:p>
            </p:txBody>
          </p:sp>
          <p:sp>
            <p:nvSpPr>
              <p:cNvPr id="62" name="Text Box 11"/>
              <p:cNvSpPr txBox="1">
                <a:spLocks noChangeArrowheads="1"/>
              </p:cNvSpPr>
              <p:nvPr/>
            </p:nvSpPr>
            <p:spPr bwMode="auto">
              <a:xfrm>
                <a:off x="4716856" y="4592104"/>
                <a:ext cx="2368809" cy="378665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marL="171450" indent="-171450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</a:pP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Ausgleich von Belastungen durch gezielte Zusammenstellung der Arbeitsinhalte an einzelnen Arbeitsplätzen / Takten</a:t>
                </a:r>
              </a:p>
            </p:txBody>
          </p:sp>
          <p:sp>
            <p:nvSpPr>
              <p:cNvPr id="63" name="Text Box 11"/>
              <p:cNvSpPr txBox="1">
                <a:spLocks noChangeArrowheads="1"/>
              </p:cNvSpPr>
              <p:nvPr/>
            </p:nvSpPr>
            <p:spPr bwMode="auto">
              <a:xfrm>
                <a:off x="6371129" y="1988217"/>
                <a:ext cx="1316811" cy="252443"/>
              </a:xfrm>
              <a:prstGeom prst="rect">
                <a:avLst/>
              </a:prstGeom>
              <a:noFill/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Beispiel: Schaffung von Sitzgelegenheiten</a:t>
                </a:r>
              </a:p>
            </p:txBody>
          </p:sp>
        </p:grp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211168" y="1764756"/>
              <a:ext cx="504833" cy="631041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30" name="Picture 4" descr="MEDIA_080515_arbeitssystem_Sitz_Tisch_boden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108770" y="1750342"/>
              <a:ext cx="754147" cy="1053753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066943" y="1750341"/>
              <a:ext cx="1010537" cy="1048626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444209" y="2844222"/>
              <a:ext cx="1358641" cy="70911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3" name="Picture 26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7534929" y="2830843"/>
              <a:ext cx="381604" cy="468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flipH="1">
              <a:off x="7915131" y="2830843"/>
              <a:ext cx="258318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8852726" y="2830843"/>
              <a:ext cx="303908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 flipH="1">
              <a:off x="9722895" y="2830843"/>
              <a:ext cx="251872" cy="4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29516" y="2830843"/>
              <a:ext cx="409500" cy="468000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72206" y="2830843"/>
              <a:ext cx="504469" cy="468000"/>
            </a:xfrm>
            <a:prstGeom prst="rect">
              <a:avLst/>
            </a:prstGeom>
          </p:spPr>
        </p:pic>
        <p:sp>
          <p:nvSpPr>
            <p:cNvPr id="39" name="Pfeil nach rechts 38"/>
            <p:cNvSpPr/>
            <p:nvPr/>
          </p:nvSpPr>
          <p:spPr>
            <a:xfrm>
              <a:off x="8208618" y="2948027"/>
              <a:ext cx="108000" cy="21600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Pfeil nach rechts 39"/>
            <p:cNvSpPr/>
            <p:nvPr/>
          </p:nvSpPr>
          <p:spPr>
            <a:xfrm>
              <a:off x="9185491" y="2948027"/>
              <a:ext cx="108000" cy="216000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1" name="Picture 3" descr="C:\Documents and Settings\q244361\Desktop\Bilder Präse\schrauben.jp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6863913" y="4118183"/>
              <a:ext cx="224334" cy="1716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2" name="Picture 5" descr="C:\Documents and Settings\q244361\Desktop\Bilder Präse\kabelbaum.jp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6184539" y="4118183"/>
              <a:ext cx="214068" cy="141571"/>
            </a:xfrm>
            <a:prstGeom prst="rect">
              <a:avLst/>
            </a:prstGeom>
            <a:ln w="38100" cap="sq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3" name="Picture 2" descr="C:\Documents and Settings\q244361\Desktop\Bilder Präse\stopfen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6516381" y="4109448"/>
              <a:ext cx="239692" cy="155162"/>
            </a:xfrm>
            <a:prstGeom prst="rect">
              <a:avLst/>
            </a:prstGeom>
            <a:ln w="38100" cap="sq">
              <a:solidFill>
                <a:schemeClr val="bg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5134202" y="3926504"/>
              <a:ext cx="568866" cy="574951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45" name="Rechteck 44"/>
            <p:cNvSpPr/>
            <p:nvPr/>
          </p:nvSpPr>
          <p:spPr>
            <a:xfrm>
              <a:off x="6121423" y="3926503"/>
              <a:ext cx="1053005" cy="5565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de-DE" dirty="0">
                <a:solidFill>
                  <a:srgbClr val="666666"/>
                </a:solidFill>
                <a:latin typeface="BMW Group Condensed" panose="020B0606020202020204" pitchFamily="34" charset="0"/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7484968" y="2777757"/>
              <a:ext cx="2532676" cy="55654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de-DE" dirty="0">
                <a:solidFill>
                  <a:srgbClr val="666666"/>
                </a:solidFill>
                <a:latin typeface="BMW Group Condensed" panose="020B0606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2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/>
          <p:cNvSpPr txBox="1">
            <a:spLocks/>
          </p:cNvSpPr>
          <p:nvPr/>
        </p:nvSpPr>
        <p:spPr>
          <a:xfrm>
            <a:off x="372441" y="276603"/>
            <a:ext cx="11263312" cy="5454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itchFamily="34" charset="0"/>
              <a:buNone/>
              <a:defRPr sz="3600" b="1" kern="1200" cap="all" baseline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dirty="0"/>
              <a:t>Vielen Dank für Eure </a:t>
            </a:r>
            <a:r>
              <a:rPr lang="de-DE" sz="2800" dirty="0" smtClean="0"/>
              <a:t>Aufmerksamkeit!</a:t>
            </a:r>
            <a:endParaRPr lang="de-DE" sz="2800" dirty="0"/>
          </a:p>
        </p:txBody>
      </p:sp>
      <p:pic>
        <p:nvPicPr>
          <p:cNvPr id="9" name="Grafik 8" descr="key visual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497" y="947609"/>
            <a:ext cx="10871200" cy="56789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10" y="2875513"/>
            <a:ext cx="1823176" cy="182317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9" y="2875513"/>
            <a:ext cx="1823175" cy="18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6561657" y="4487294"/>
            <a:ext cx="5393205" cy="2038921"/>
          </a:xfrm>
        </p:spPr>
        <p:txBody>
          <a:bodyPr/>
          <a:lstStyle/>
          <a:p>
            <a:r>
              <a:rPr lang="de-DE" sz="2400" b="1" dirty="0" smtClean="0"/>
              <a:t>Thomas </a:t>
            </a:r>
            <a:r>
              <a:rPr lang="de-DE" sz="2400" b="1" dirty="0" err="1" smtClean="0"/>
              <a:t>Zitzelsberger</a:t>
            </a:r>
            <a:endParaRPr lang="de-DE" sz="2000" dirty="0" smtClean="0"/>
          </a:p>
          <a:p>
            <a:r>
              <a:rPr lang="de-DE" sz="2000" dirty="0" smtClean="0"/>
              <a:t>Freigestellter Betriebsrat BMW Dingolfing </a:t>
            </a:r>
          </a:p>
          <a:p>
            <a:r>
              <a:rPr lang="de-DE" sz="2000" dirty="0" smtClean="0"/>
              <a:t>Leiter der IG Metall Vertrauensleute bei BMW</a:t>
            </a:r>
          </a:p>
          <a:p>
            <a:r>
              <a:rPr lang="de-DE" sz="2000" dirty="0" smtClean="0"/>
              <a:t>Mitglied des Euro-Betriebsrates der BMW Group</a:t>
            </a:r>
          </a:p>
          <a:p>
            <a:r>
              <a:rPr lang="de-DE" sz="2000" dirty="0" smtClean="0"/>
              <a:t>Mitglied des Ortsvorstandes der IG Metall Landshut</a:t>
            </a:r>
          </a:p>
          <a:p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>
          <a:xfrm>
            <a:off x="465138" y="4487293"/>
            <a:ext cx="5619539" cy="2038922"/>
          </a:xfrm>
        </p:spPr>
        <p:txBody>
          <a:bodyPr/>
          <a:lstStyle/>
          <a:p>
            <a:r>
              <a:rPr lang="de-DE" sz="2400" b="1" dirty="0" smtClean="0"/>
              <a:t>Benjamin Freund</a:t>
            </a:r>
            <a:endParaRPr lang="de-DE" sz="2000" dirty="0" smtClean="0"/>
          </a:p>
          <a:p>
            <a:r>
              <a:rPr lang="de-DE" sz="2000" dirty="0" smtClean="0"/>
              <a:t>Gewerkschaftssekretär IG Metall Landshut </a:t>
            </a:r>
          </a:p>
          <a:p>
            <a:r>
              <a:rPr lang="de-DE" sz="2000" dirty="0" smtClean="0"/>
              <a:t>Betreuung der beiden BMW-Werke Dingolfing und Landshut  </a:t>
            </a:r>
          </a:p>
          <a:p>
            <a:r>
              <a:rPr lang="de-DE" sz="2000" dirty="0" smtClean="0"/>
              <a:t>Betreuung von Kontraktlogistikunternehmen bei BMW </a:t>
            </a:r>
          </a:p>
          <a:p>
            <a:endParaRPr lang="de-DE" sz="20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Vorstellung der Referenten.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/>
          <a:stretch/>
        </p:blipFill>
        <p:spPr>
          <a:xfrm>
            <a:off x="1421288" y="1096962"/>
            <a:ext cx="2108945" cy="313959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r="12151" b="22049"/>
          <a:stretch/>
        </p:blipFill>
        <p:spPr>
          <a:xfrm>
            <a:off x="7274559" y="1096962"/>
            <a:ext cx="2113281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t="10707" r="-83" b="9026"/>
          <a:stretch/>
        </p:blipFill>
        <p:spPr>
          <a:xfrm>
            <a:off x="138935" y="1004453"/>
            <a:ext cx="11909341" cy="527442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AGENDA.</a:t>
            </a:r>
            <a:endParaRPr lang="de-DE" dirty="0"/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61938" y="2185024"/>
            <a:ext cx="504000" cy="5040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26314" y="2758768"/>
            <a:ext cx="7454086" cy="5040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9050">
            <a:noFill/>
          </a:ln>
          <a:effectLst/>
        </p:spPr>
        <p:txBody>
          <a:bodyPr wrap="none" lIns="180000" rtlCol="0" anchor="ctr" anchorCtr="0">
            <a:noAutofit/>
          </a:bodyPr>
          <a:lstStyle/>
          <a:p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Tarifliche Regelungen der IG Metall bei BMW 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61938" y="2753973"/>
            <a:ext cx="504000" cy="5040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26314" y="3327717"/>
            <a:ext cx="7454086" cy="5040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9050">
            <a:noFill/>
          </a:ln>
          <a:effectLst/>
        </p:spPr>
        <p:txBody>
          <a:bodyPr wrap="none" lIns="180000" rtlCol="0" anchor="ctr" anchorCtr="0">
            <a:noAutofit/>
          </a:bodyPr>
          <a:lstStyle/>
          <a:p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„Heute für morgen“ bei BMW DGF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61938" y="3322921"/>
            <a:ext cx="504000" cy="5040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61938" y="3891869"/>
            <a:ext cx="504000" cy="5040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826314" y="3891869"/>
            <a:ext cx="7454086" cy="5040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9050">
            <a:noFill/>
          </a:ln>
          <a:effectLst/>
        </p:spPr>
        <p:txBody>
          <a:bodyPr wrap="none" lIns="180000" rtlCol="0" anchor="ctr" anchorCtr="0">
            <a:noAutofit/>
          </a:bodyPr>
          <a:lstStyle/>
          <a:p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Fazit und Diskussion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826314" y="2194616"/>
            <a:ext cx="7454086" cy="5040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9050">
            <a:noFill/>
          </a:ln>
          <a:effectLst/>
        </p:spPr>
        <p:txBody>
          <a:bodyPr wrap="none" lIns="180000" rtlCol="0" anchor="ctr" anchorCtr="0">
            <a:noAutofit/>
          </a:bodyPr>
          <a:lstStyle>
            <a:defPPr>
              <a:defRPr lang="de-DE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Warum handeln? 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61938" y="1616064"/>
            <a:ext cx="504000" cy="504000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>
            <a:noFill/>
          </a:ln>
          <a:effectLst/>
        </p:spPr>
        <p:txBody>
          <a:bodyPr wrap="none" rtlCol="0" anchor="ctr" anchorCtr="0">
            <a:no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26314" y="1625656"/>
            <a:ext cx="7454086" cy="5040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9050">
            <a:noFill/>
          </a:ln>
          <a:effectLst/>
        </p:spPr>
        <p:txBody>
          <a:bodyPr wrap="none" lIns="180000" rtlCol="0" anchor="ctr" anchorCtr="0">
            <a:noAutofit/>
          </a:bodyPr>
          <a:lstStyle>
            <a:defPPr>
              <a:defRPr lang="de-DE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Hintergrundinfos: BMW und IG Metall Landshut 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hteck 235"/>
          <p:cNvSpPr/>
          <p:nvPr/>
        </p:nvSpPr>
        <p:spPr>
          <a:xfrm>
            <a:off x="0" y="6526213"/>
            <a:ext cx="12195175" cy="331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5" name="Rechteck 234"/>
          <p:cNvSpPr/>
          <p:nvPr/>
        </p:nvSpPr>
        <p:spPr>
          <a:xfrm>
            <a:off x="0" y="0"/>
            <a:ext cx="12195175" cy="17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Hintergrundinfos </a:t>
            </a:r>
            <a:r>
              <a:rPr lang="de-DE" dirty="0" err="1" smtClean="0"/>
              <a:t>ig</a:t>
            </a:r>
            <a:r>
              <a:rPr lang="de-DE" dirty="0" smtClean="0"/>
              <a:t> </a:t>
            </a:r>
            <a:r>
              <a:rPr lang="de-DE" dirty="0" err="1" smtClean="0"/>
              <a:t>metall</a:t>
            </a:r>
            <a:r>
              <a:rPr lang="de-DE" dirty="0" smtClean="0"/>
              <a:t> und </a:t>
            </a:r>
            <a:r>
              <a:rPr lang="de-DE" dirty="0" err="1" smtClean="0"/>
              <a:t>bmw</a:t>
            </a:r>
            <a:r>
              <a:rPr lang="de-DE" dirty="0" smtClean="0"/>
              <a:t>.</a:t>
            </a: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Zahlen – Daten – fakten.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2" name="Grafik 241"/>
          <p:cNvPicPr>
            <a:picLocks noChangeAspect="1"/>
          </p:cNvPicPr>
          <p:nvPr/>
        </p:nvPicPr>
        <p:blipFill rotWithShape="1">
          <a:blip r:embed="rId3"/>
          <a:srcRect l="411" t="19085" r="652" b="19129"/>
          <a:stretch/>
        </p:blipFill>
        <p:spPr>
          <a:xfrm>
            <a:off x="-1" y="1434032"/>
            <a:ext cx="12212509" cy="5079590"/>
          </a:xfrm>
          <a:prstGeom prst="rect">
            <a:avLst/>
          </a:prstGeom>
        </p:spPr>
      </p:pic>
      <p:pic>
        <p:nvPicPr>
          <p:cNvPr id="244" name="Grafik 2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61" y="2720739"/>
            <a:ext cx="2030135" cy="2030135"/>
          </a:xfrm>
          <a:prstGeom prst="rect">
            <a:avLst/>
          </a:prstGeom>
        </p:spPr>
      </p:pic>
      <p:pic>
        <p:nvPicPr>
          <p:cNvPr id="245" name="Grafik 2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6" y="2601136"/>
            <a:ext cx="2269343" cy="226934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04240" y="1949659"/>
            <a:ext cx="176784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Mitglieder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46" name="Textfeld 245"/>
          <p:cNvSpPr txBox="1"/>
          <p:nvPr/>
        </p:nvSpPr>
        <p:spPr>
          <a:xfrm>
            <a:off x="904240" y="2678779"/>
            <a:ext cx="176784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Betriebs-struktur 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47" name="Textfeld 246"/>
          <p:cNvSpPr txBox="1"/>
          <p:nvPr/>
        </p:nvSpPr>
        <p:spPr>
          <a:xfrm>
            <a:off x="904240" y="3838786"/>
            <a:ext cx="176784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Branchen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904240" y="4567906"/>
            <a:ext cx="1767840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Aktuelle Themen 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54" name="Textfeld 253"/>
          <p:cNvSpPr txBox="1"/>
          <p:nvPr/>
        </p:nvSpPr>
        <p:spPr>
          <a:xfrm>
            <a:off x="9319898" y="1949659"/>
            <a:ext cx="191706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Beschäftigte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55" name="Textfeld 254"/>
          <p:cNvSpPr txBox="1"/>
          <p:nvPr/>
        </p:nvSpPr>
        <p:spPr>
          <a:xfrm>
            <a:off x="9319898" y="2678779"/>
            <a:ext cx="191706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Mitglieder 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56" name="Textfeld 255"/>
          <p:cNvSpPr txBox="1"/>
          <p:nvPr/>
        </p:nvSpPr>
        <p:spPr>
          <a:xfrm>
            <a:off x="9319898" y="3407899"/>
            <a:ext cx="1917062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Mitarbeiter-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Struktur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57" name="Textfeld 256"/>
          <p:cNvSpPr txBox="1"/>
          <p:nvPr/>
        </p:nvSpPr>
        <p:spPr>
          <a:xfrm>
            <a:off x="9319898" y="4567906"/>
            <a:ext cx="1917062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Fahrzeug-Modelle 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Demographische Entwicklung.</a:t>
            </a:r>
            <a:endParaRPr lang="de-DE" dirty="0"/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Unser Handlungsbedarf.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 bwMode="auto">
          <a:xfrm>
            <a:off x="5574445" y="1701097"/>
            <a:ext cx="4764704" cy="101594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chemeClr val="bg1"/>
                </a:solidFill>
              </a:rPr>
              <a:t>Demographischer Wandel </a:t>
            </a:r>
            <a:endParaRPr lang="de-DE" sz="2000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chemeClr val="bg1"/>
                </a:solidFill>
              </a:rPr>
              <a:t>Veränderte Altersstruktur in der Bevölkerung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chemeClr val="bg1"/>
                </a:solidFill>
              </a:rPr>
              <a:t>Alternde Belegschaften 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7" name="Pfeil nach unten 46"/>
          <p:cNvSpPr/>
          <p:nvPr/>
        </p:nvSpPr>
        <p:spPr bwMode="auto">
          <a:xfrm>
            <a:off x="7668764" y="2774801"/>
            <a:ext cx="504056" cy="540000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8" name="Abgerundetes Rechteck 47"/>
          <p:cNvSpPr/>
          <p:nvPr/>
        </p:nvSpPr>
        <p:spPr bwMode="auto">
          <a:xfrm>
            <a:off x="5574445" y="5209431"/>
            <a:ext cx="4764704" cy="81146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chemeClr val="bg1"/>
                </a:solidFill>
              </a:rPr>
              <a:t>Sinkendes Rentenniveau 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9" name="Abgerundetes Rechteck 48"/>
          <p:cNvSpPr/>
          <p:nvPr/>
        </p:nvSpPr>
        <p:spPr bwMode="auto">
          <a:xfrm>
            <a:off x="5574445" y="3367089"/>
            <a:ext cx="4764704" cy="104902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chemeClr val="bg1"/>
                </a:solidFill>
              </a:rPr>
              <a:t>Steigendes Renteneintrittsalter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chemeClr val="bg1"/>
                </a:solidFill>
              </a:rPr>
              <a:t>Verlängerung der Lebensarbeitszeit 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0" name="Pfeil nach unten 49"/>
          <p:cNvSpPr/>
          <p:nvPr/>
        </p:nvSpPr>
        <p:spPr bwMode="auto">
          <a:xfrm>
            <a:off x="7665378" y="4542772"/>
            <a:ext cx="504056" cy="540000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78" y="1464531"/>
            <a:ext cx="2880336" cy="14977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981" y="3067753"/>
            <a:ext cx="2175530" cy="16476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232" y="4880773"/>
            <a:ext cx="2583027" cy="146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Alter(n)</a:t>
            </a:r>
            <a:r>
              <a:rPr lang="de-DE" dirty="0" err="1" smtClean="0"/>
              <a:t>sgerechtes</a:t>
            </a:r>
            <a:r>
              <a:rPr lang="de-DE" dirty="0" smtClean="0"/>
              <a:t> Arbeiten / flexibler </a:t>
            </a:r>
            <a:r>
              <a:rPr lang="de-DE" dirty="0" err="1" smtClean="0"/>
              <a:t>übergang</a:t>
            </a:r>
            <a:r>
              <a:rPr lang="de-DE" dirty="0" smtClean="0"/>
              <a:t> in die Rente.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Drei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beispiele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für tariflichen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regelungen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3271450" y="4325853"/>
            <a:ext cx="3800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Technologie Cockpit und Ausstattung</a:t>
            </a:r>
          </a:p>
        </p:txBody>
      </p:sp>
      <p:sp>
        <p:nvSpPr>
          <p:cNvPr id="16" name="Richtungspfeil 15"/>
          <p:cNvSpPr/>
          <p:nvPr/>
        </p:nvSpPr>
        <p:spPr bwMode="auto">
          <a:xfrm rot="10800000">
            <a:off x="1771649" y="2519116"/>
            <a:ext cx="9956800" cy="682402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3200" dirty="0"/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2743130" y="2664837"/>
            <a:ext cx="86101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Neue Tarifverträge: Tarifliches Zusatzgeld und verkürzte Vollzeit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0" name="Richtungspfeil 19"/>
          <p:cNvSpPr/>
          <p:nvPr/>
        </p:nvSpPr>
        <p:spPr bwMode="auto">
          <a:xfrm rot="10800000">
            <a:off x="1771649" y="1693183"/>
            <a:ext cx="9956800" cy="682401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3200" dirty="0">
              <a:solidFill>
                <a:srgbClr val="9A785B"/>
              </a:solidFill>
            </a:endParaRPr>
          </a:p>
        </p:txBody>
      </p:sp>
      <p:sp>
        <p:nvSpPr>
          <p:cNvPr id="21" name="Textfeld 21"/>
          <p:cNvSpPr txBox="1">
            <a:spLocks noChangeArrowheads="1"/>
          </p:cNvSpPr>
          <p:nvPr/>
        </p:nvSpPr>
        <p:spPr bwMode="auto">
          <a:xfrm>
            <a:off x="2743130" y="1834329"/>
            <a:ext cx="31910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smtClean="0">
                <a:solidFill>
                  <a:schemeClr val="bg1"/>
                </a:solidFill>
              </a:rPr>
              <a:t>Altersteilzeitregelung </a:t>
            </a:r>
          </a:p>
        </p:txBody>
      </p:sp>
      <p:sp>
        <p:nvSpPr>
          <p:cNvPr id="22" name="Richtungspfeil 21"/>
          <p:cNvSpPr/>
          <p:nvPr/>
        </p:nvSpPr>
        <p:spPr bwMode="auto">
          <a:xfrm rot="10800000">
            <a:off x="1771649" y="3345050"/>
            <a:ext cx="9956800" cy="682403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3200" dirty="0"/>
          </a:p>
        </p:txBody>
      </p:sp>
      <p:sp>
        <p:nvSpPr>
          <p:cNvPr id="23" name="Textfeld 26"/>
          <p:cNvSpPr txBox="1">
            <a:spLocks noChangeArrowheads="1"/>
          </p:cNvSpPr>
          <p:nvPr/>
        </p:nvSpPr>
        <p:spPr bwMode="auto">
          <a:xfrm>
            <a:off x="2743130" y="3495345"/>
            <a:ext cx="577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Entgeltausgleich bei Leistungsminderung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1637013"/>
            <a:ext cx="1151797" cy="7947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8" y="2488804"/>
            <a:ext cx="960000" cy="72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4" y="3298378"/>
            <a:ext cx="1034328" cy="7757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64" y="4525908"/>
            <a:ext cx="3528260" cy="198156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5" y="3516890"/>
            <a:ext cx="240065" cy="24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Alter(n)</a:t>
            </a:r>
            <a:r>
              <a:rPr lang="de-DE" dirty="0" err="1"/>
              <a:t>sgerechtes</a:t>
            </a:r>
            <a:r>
              <a:rPr lang="de-DE" dirty="0"/>
              <a:t> Arbeiten / flexibler </a:t>
            </a:r>
            <a:r>
              <a:rPr lang="de-DE" dirty="0" err="1"/>
              <a:t>übergang</a:t>
            </a:r>
            <a:r>
              <a:rPr lang="de-DE" dirty="0"/>
              <a:t> in die Rente.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Altersteilzeit bei BMW.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796" y="1479232"/>
            <a:ext cx="3885883" cy="491535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l="9284" t="6025"/>
          <a:stretch/>
        </p:blipFill>
        <p:spPr>
          <a:xfrm>
            <a:off x="465138" y="3722504"/>
            <a:ext cx="6874917" cy="2672080"/>
          </a:xfrm>
          <a:prstGeom prst="rect">
            <a:avLst/>
          </a:prstGeom>
        </p:spPr>
      </p:pic>
      <p:sp>
        <p:nvSpPr>
          <p:cNvPr id="3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465138" y="1390717"/>
            <a:ext cx="5393205" cy="203892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Altersteilzeit im Blockmodell</a:t>
            </a:r>
            <a:endParaRPr lang="de-DE" sz="2000" dirty="0" smtClean="0"/>
          </a:p>
          <a:p>
            <a:r>
              <a:rPr lang="de-DE" sz="2000" dirty="0" smtClean="0"/>
              <a:t>Mindestens 2 und maximal 6 Jahre </a:t>
            </a:r>
          </a:p>
          <a:p>
            <a:r>
              <a:rPr lang="de-DE" sz="2000" dirty="0" smtClean="0"/>
              <a:t>Unterteilt sich in Arbeits- und Freizeitphase </a:t>
            </a:r>
          </a:p>
          <a:p>
            <a:r>
              <a:rPr lang="de-DE" sz="2000" dirty="0" smtClean="0"/>
              <a:t>AZT endet mit Anspruch auf ungekürzten Rentenanspruch 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505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Alter(n)</a:t>
            </a:r>
            <a:r>
              <a:rPr lang="de-DE" dirty="0" err="1"/>
              <a:t>sgerechtes</a:t>
            </a:r>
            <a:r>
              <a:rPr lang="de-DE" dirty="0"/>
              <a:t> Arbeiten / flexibler </a:t>
            </a:r>
            <a:r>
              <a:rPr lang="de-DE" dirty="0" err="1"/>
              <a:t>übergang</a:t>
            </a:r>
            <a:r>
              <a:rPr lang="de-DE" dirty="0"/>
              <a:t> in die Rente.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Neue Tarifverträge T-ZUG und verkürzte Vollzeit 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9" y="1484076"/>
            <a:ext cx="10578949" cy="50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Alter(n)</a:t>
            </a:r>
            <a:r>
              <a:rPr lang="de-DE" dirty="0" err="1"/>
              <a:t>sgerechtes</a:t>
            </a:r>
            <a:r>
              <a:rPr lang="de-DE" dirty="0"/>
              <a:t> Arbeiten / flexibler </a:t>
            </a:r>
            <a:r>
              <a:rPr lang="de-DE" dirty="0" err="1"/>
              <a:t>übergang</a:t>
            </a:r>
            <a:r>
              <a:rPr lang="de-DE" dirty="0"/>
              <a:t> in die Rente.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Kündigungs- und Entgeltschutz bei Leistungsminderung.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465138" y="1390717"/>
            <a:ext cx="11178222" cy="486784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DE" sz="2400" b="1" dirty="0" smtClean="0"/>
              <a:t>Kündigungsschutz für ältere Kollegen/innen </a:t>
            </a:r>
            <a:endParaRPr lang="de-DE" sz="2000" dirty="0" smtClean="0"/>
          </a:p>
          <a:p>
            <a:r>
              <a:rPr lang="de-DE" sz="2000" dirty="0" smtClean="0"/>
              <a:t>Alter: ab 55 Jahre</a:t>
            </a:r>
          </a:p>
          <a:p>
            <a:r>
              <a:rPr lang="de-DE" sz="2000" dirty="0" smtClean="0"/>
              <a:t>Beschäftigungszeit: Mindestens 10 Jahre, oder   </a:t>
            </a:r>
          </a:p>
          <a:p>
            <a:r>
              <a:rPr lang="de-DE" sz="2000" dirty="0" smtClean="0"/>
              <a:t>Alter: 50 Jahre </a:t>
            </a:r>
          </a:p>
          <a:p>
            <a:r>
              <a:rPr lang="de-DE" sz="2000" dirty="0" smtClean="0"/>
              <a:t>Beschäftigungszeit: Mindestens 15 Jahre </a:t>
            </a:r>
          </a:p>
          <a:p>
            <a:pPr marL="0" indent="0">
              <a:buNone/>
            </a:pPr>
            <a:r>
              <a:rPr lang="de-DE" sz="2000" dirty="0" smtClean="0">
                <a:sym typeface="Wingdings" panose="05000000000000000000" pitchFamily="2" charset="2"/>
              </a:rPr>
              <a:t> Kündigung nur bei Betriebsschließung oder mit Zustimmung der IG Metall </a:t>
            </a:r>
            <a:r>
              <a:rPr lang="de-DE" sz="2000" dirty="0" smtClean="0"/>
              <a:t> </a:t>
            </a:r>
            <a:endParaRPr lang="de-DE" dirty="0" smtClean="0"/>
          </a:p>
          <a:p>
            <a:endParaRPr lang="de-DE" dirty="0" smtClean="0"/>
          </a:p>
          <a:p>
            <a:pPr marL="0" lvl="0" indent="0">
              <a:buNone/>
            </a:pPr>
            <a:r>
              <a:rPr lang="de-DE" b="1" dirty="0" smtClean="0">
                <a:solidFill>
                  <a:prstClr val="black"/>
                </a:solidFill>
              </a:rPr>
              <a:t>Verdienstabsicherung für altere Kollegen/innen</a:t>
            </a:r>
            <a:endParaRPr lang="de-DE" sz="2000" dirty="0">
              <a:solidFill>
                <a:prstClr val="black"/>
              </a:solidFill>
            </a:endParaRPr>
          </a:p>
          <a:p>
            <a:r>
              <a:rPr lang="de-DE" sz="2000" dirty="0"/>
              <a:t>Alter: ab 55 Jahre</a:t>
            </a:r>
          </a:p>
          <a:p>
            <a:r>
              <a:rPr lang="de-DE" sz="2000" dirty="0"/>
              <a:t>Beschäftigungszeit: Mindestens 10 Jahre, oder   </a:t>
            </a:r>
          </a:p>
          <a:p>
            <a:r>
              <a:rPr lang="de-DE" sz="2000" dirty="0"/>
              <a:t>Alter: 50 Jahre </a:t>
            </a:r>
          </a:p>
          <a:p>
            <a:r>
              <a:rPr lang="de-DE" sz="2000" dirty="0"/>
              <a:t>Beschäftigungszeit: Mindestens 15 Jahre </a:t>
            </a:r>
          </a:p>
          <a:p>
            <a:pPr marL="0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 </a:t>
            </a:r>
            <a:r>
              <a:rPr lang="de-DE" sz="2000" dirty="0" smtClean="0">
                <a:sym typeface="Wingdings" panose="05000000000000000000" pitchFamily="2" charset="2"/>
              </a:rPr>
              <a:t>Keine Entgeltminderung bei Versetzung auf schlechter eingruppierten Arbeitsplatz 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9" y="1564640"/>
            <a:ext cx="2883217" cy="1619509"/>
          </a:xfrm>
          <a:prstGeom prst="rect">
            <a:avLst/>
          </a:prstGeom>
        </p:spPr>
      </p:pic>
      <p:pic>
        <p:nvPicPr>
          <p:cNvPr id="1026" name="Picture 2" descr="Bildergebnis für ältere mitarbeiter bm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683" y="4075997"/>
            <a:ext cx="2295047" cy="18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WGroup_BMW+MINI_D_16zu9">
  <a:themeElements>
    <a:clrScheme name="BMW GROUP">
      <a:dk1>
        <a:sysClr val="windowText" lastClr="000000"/>
      </a:dk1>
      <a:lt1>
        <a:sysClr val="window" lastClr="FFFFFF"/>
      </a:lt1>
      <a:dk2>
        <a:srgbClr val="595443"/>
      </a:dk2>
      <a:lt2>
        <a:srgbClr val="5678A9"/>
      </a:lt2>
      <a:accent1>
        <a:srgbClr val="00B050"/>
      </a:accent1>
      <a:accent2>
        <a:srgbClr val="FFD600"/>
      </a:accent2>
      <a:accent3>
        <a:srgbClr val="914F28"/>
      </a:accent3>
      <a:accent4>
        <a:srgbClr val="FF0000"/>
      </a:accent4>
      <a:accent5>
        <a:srgbClr val="F19100"/>
      </a:accent5>
      <a:accent6>
        <a:srgbClr val="0070C0"/>
      </a:accent6>
      <a:hlink>
        <a:srgbClr val="000000"/>
      </a:hlink>
      <a:folHlink>
        <a:srgbClr val="000000"/>
      </a:folHlink>
    </a:clrScheme>
    <a:fontScheme name="BMW GROUP">
      <a:majorFont>
        <a:latin typeface="BMW Group Condensed"/>
        <a:ea typeface=""/>
        <a:cs typeface=""/>
      </a:majorFont>
      <a:minorFont>
        <a:latin typeface="BMW Group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BMWGroup_BMW+MINI_D_16zu9</Template>
  <TotalTime>0</TotalTime>
  <Words>503</Words>
  <Application>Microsoft Office PowerPoint</Application>
  <PresentationFormat>Benutzerdefiniert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BMWTypeRegular</vt:lpstr>
      <vt:lpstr>BMW Group Condensed</vt:lpstr>
      <vt:lpstr>Symbol</vt:lpstr>
      <vt:lpstr>Arial Rounded MT Bold</vt:lpstr>
      <vt:lpstr>BMW Type Global Pro Regular</vt:lpstr>
      <vt:lpstr>Wingdings</vt:lpstr>
      <vt:lpstr>BMWGroup_BMW+MINI_D_16zu9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Perfakt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Boesel</dc:creator>
  <cp:lastModifiedBy>Freund, Benjamin</cp:lastModifiedBy>
  <cp:revision>220</cp:revision>
  <cp:lastPrinted>2019-02-19T07:35:50Z</cp:lastPrinted>
  <dcterms:created xsi:type="dcterms:W3CDTF">2014-10-06T06:57:46Z</dcterms:created>
  <dcterms:modified xsi:type="dcterms:W3CDTF">2019-02-19T07:36:12Z</dcterms:modified>
</cp:coreProperties>
</file>