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74" r:id="rId4"/>
    <p:sldId id="258" r:id="rId5"/>
    <p:sldId id="273" r:id="rId6"/>
    <p:sldId id="275" r:id="rId7"/>
    <p:sldId id="296" r:id="rId8"/>
    <p:sldId id="259" r:id="rId9"/>
    <p:sldId id="289" r:id="rId10"/>
    <p:sldId id="278" r:id="rId11"/>
    <p:sldId id="291" r:id="rId12"/>
    <p:sldId id="298" r:id="rId13"/>
    <p:sldId id="292" r:id="rId14"/>
    <p:sldId id="294" r:id="rId15"/>
    <p:sldId id="276" r:id="rId16"/>
    <p:sldId id="280" r:id="rId17"/>
    <p:sldId id="279" r:id="rId18"/>
    <p:sldId id="287" r:id="rId19"/>
    <p:sldId id="281" r:id="rId20"/>
    <p:sldId id="283" r:id="rId21"/>
    <p:sldId id="282" r:id="rId22"/>
    <p:sldId id="286" r:id="rId23"/>
    <p:sldId id="295" r:id="rId24"/>
    <p:sldId id="297" r:id="rId25"/>
    <p:sldId id="299" r:id="rId26"/>
    <p:sldId id="284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96" d="100"/>
          <a:sy n="9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0788A-332F-4C5B-A742-A83A296A4079}" type="datetimeFigureOut">
              <a:rPr lang="it-IT" smtClean="0"/>
              <a:t>17/12/18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6E140-2A67-42A2-952E-8C921CA45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80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6E140-2A67-42A2-952E-8C921CA45A5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82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6E140-2A67-42A2-952E-8C921CA45A5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8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6E140-2A67-42A2-952E-8C921CA45A5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8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6E140-2A67-42A2-952E-8C921CA45A5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8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9F9D-7742-4B45-AC73-869DC6889312}" type="datetime1">
              <a:rPr lang="it-IT" smtClean="0"/>
              <a:t>17/12/18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C3-728C-4472-8E0C-A5CF0ACFE649}" type="datetime1">
              <a:rPr lang="it-IT" smtClean="0"/>
              <a:t>17/12/18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AEB1-43A0-495A-964D-93F51942D625}" type="datetime1">
              <a:rPr lang="it-IT" smtClean="0"/>
              <a:t>17/12/18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46B0-A7D0-436D-AB2E-487E65C9B4F1}" type="datetime1">
              <a:rPr lang="it-IT" smtClean="0"/>
              <a:t>17/12/18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AD00-2D3D-4511-8FD7-159BDBEDA6BB}" type="datetime1">
              <a:rPr lang="it-IT" smtClean="0"/>
              <a:t>17/12/18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AF7C-114F-4310-ACDA-30DD4A9AB609}" type="datetime1">
              <a:rPr lang="it-IT" smtClean="0"/>
              <a:t>17/12/18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BAAF-A670-47C5-A21B-FEBFC3D1D9F9}" type="datetime1">
              <a:rPr lang="it-IT" smtClean="0"/>
              <a:t>17/12/18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3ED7-DFBA-4D1D-B0C3-4BC34A09AEE6}" type="datetime1">
              <a:rPr lang="it-IT" smtClean="0"/>
              <a:t>17/12/18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FCA0D-EECB-43B2-AB52-1BD2061B5C43}" type="datetime1">
              <a:rPr lang="it-IT" smtClean="0"/>
              <a:t>17/12/18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27F2-0494-4C9D-AD7F-CA932862D7BA}" type="datetime1">
              <a:rPr lang="it-IT" smtClean="0"/>
              <a:t>17/12/18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843D-976E-4987-B2BE-04DFE8DC840F}" type="datetime1">
              <a:rPr lang="it-IT" smtClean="0"/>
              <a:t>17/12/18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8DB8E3-C8FD-4838-8D6D-318E6C1CF529}" type="datetime1">
              <a:rPr lang="it-IT" smtClean="0"/>
              <a:t>17/12/18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CA102EA-CF15-43E0-B8B4-6BFC7D0D20E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8600" cy="2952328"/>
          </a:xfrm>
        </p:spPr>
        <p:txBody>
          <a:bodyPr/>
          <a:lstStyle/>
          <a:p>
            <a:pPr algn="ctr"/>
            <a:r>
              <a:rPr lang="it-IT" sz="4400" b="1" cap="none" dirty="0">
                <a:latin typeface="+mn-lt"/>
              </a:rPr>
              <a:t>Il d. lgs. 81/2015: modifiche apportate dal Decreto Dignità all’istituto della somministrazione di lavoro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/>
              <a:t>Dott. Niccolò </a:t>
            </a:r>
            <a:r>
              <a:rPr lang="it-IT" b="1" dirty="0" err="1"/>
              <a:t>Vendemiati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6233606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17 dicembre 2018 – Camera del Lavoro di Reggio Emilia</a:t>
            </a:r>
          </a:p>
        </p:txBody>
      </p:sp>
    </p:spTree>
    <p:extLst>
      <p:ext uri="{BB962C8B-B14F-4D97-AF65-F5344CB8AC3E}">
        <p14:creationId xmlns:p14="http://schemas.microsoft.com/office/powerpoint/2010/main" val="2975697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B86C51-498D-3746-945F-A288ED1A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Quando sorge l’obbligo di indicare le causali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6D2E64-B296-4F4A-846F-49AE61E5F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5085184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Per stabilire se si tratta di primo contratto, rinnovo o proroga, occorre fare riferimento all’utilizzatore o all’agenzia/datrice di lavoro?</a:t>
            </a:r>
          </a:p>
          <a:p>
            <a:pPr marL="0" indent="0" algn="just">
              <a:buNone/>
            </a:pPr>
            <a:endParaRPr lang="it-IT" b="1" dirty="0"/>
          </a:p>
          <a:p>
            <a:pPr algn="just">
              <a:buFont typeface="Wingdings" pitchFamily="2" charset="2"/>
              <a:buChar char="Ø"/>
            </a:pPr>
            <a:r>
              <a:rPr lang="it-IT" dirty="0"/>
              <a:t> Il problema si pone poiché </a:t>
            </a:r>
            <a:r>
              <a:rPr lang="it-IT" u="sng" dirty="0"/>
              <a:t>il comma 1-ter </a:t>
            </a:r>
            <a:r>
              <a:rPr lang="it-IT" dirty="0"/>
              <a:t>dell’art. 2 del D. Dignità sposta sull’utilizzatore solo l’applicazione delle condizioni di cui all’art. 19, comma 1, ma </a:t>
            </a:r>
            <a:r>
              <a:rPr lang="it-IT" u="sng" dirty="0"/>
              <a:t>non prevede che si debba fare riferimento all’utilizzatore per qualificare gli atti giuridici rispetto i quali occorre riscontrare  le condizioni del citato art. 19</a:t>
            </a:r>
            <a:endParaRPr lang="it-IT" sz="2200" b="1" i="1" u="sng" dirty="0"/>
          </a:p>
          <a:p>
            <a:pPr marL="0" indent="0" algn="just">
              <a:buNone/>
            </a:pPr>
            <a:endParaRPr lang="it-IT" u="sng" dirty="0"/>
          </a:p>
          <a:p>
            <a:pPr lvl="1" algn="just">
              <a:buFont typeface="Wingdings" pitchFamily="2" charset="2"/>
              <a:buChar char="Ø"/>
            </a:pPr>
            <a:endParaRPr lang="it-IT" dirty="0"/>
          </a:p>
          <a:p>
            <a:pPr lvl="1" algn="just"/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597807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592DFA-C185-A440-AF95-4853B18C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Riferibilità del regime causale ‘esclusivamente’ all’utilizzatore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2A1F0D-28CD-374D-B929-E2CFCE86F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89654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Alla luce della struttura “triangolare” che connota la somministrazione di lavoro ed atteso l’evidente scopo perseguito dal legislatore (spostare le limitazioni sull’utilizzatore), </a:t>
            </a:r>
            <a:r>
              <a:rPr lang="it-IT" b="1" u="sng" dirty="0"/>
              <a:t>le condizioni richieste dalla Legge per la legittimità di un contratto a termine debbono applicarsi </a:t>
            </a:r>
            <a:r>
              <a:rPr lang="it-IT" b="1" i="1" u="sng" dirty="0"/>
              <a:t>in toto </a:t>
            </a:r>
            <a:r>
              <a:rPr lang="it-IT" b="1" u="sng" dirty="0"/>
              <a:t>all’utilizzatore</a:t>
            </a:r>
          </a:p>
          <a:p>
            <a:pPr algn="just"/>
            <a:endParaRPr lang="it-IT" b="1" u="sng" dirty="0"/>
          </a:p>
          <a:p>
            <a:pPr algn="just"/>
            <a:r>
              <a:rPr lang="it-IT" dirty="0"/>
              <a:t>Il regime di </a:t>
            </a:r>
            <a:r>
              <a:rPr lang="it-IT" dirty="0" err="1"/>
              <a:t>acausalità</a:t>
            </a:r>
            <a:r>
              <a:rPr lang="it-IT" dirty="0"/>
              <a:t> pari a 12 mesi relativo al primo contratto a termine, dunque, andrà riferito non al (mero) rapporto “formale” tra Agenzia e lavoratore ma a quello “sostanziale” tra azienda utilizzatrice e lavoratore. </a:t>
            </a:r>
          </a:p>
          <a:p>
            <a:pPr algn="just"/>
            <a:endParaRPr lang="it-IT" b="1" dirty="0"/>
          </a:p>
          <a:p>
            <a:pPr marL="0" indent="0" algn="just">
              <a:buNone/>
            </a:pPr>
            <a:endParaRPr lang="it-IT" u="sng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757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C459F8-1D8E-AF4A-BF5D-9EDC42C9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La soluzione offerta dalla Circolare n. 17/2018 del Ministero del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352D18-5EA9-EC46-8C0E-2C22BA3C7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1700808"/>
            <a:ext cx="8856984" cy="5040560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Circolare del Ministero del lavoro n. 17 del 31.10.2018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/>
              <a:t>«…</a:t>
            </a:r>
            <a:r>
              <a:rPr lang="it-IT" sz="2400" i="1" dirty="0"/>
              <a:t>in caso di durata della somministrazione a termine per un periodo superiore a 12 mesi</a:t>
            </a:r>
            <a:r>
              <a:rPr lang="it-IT" sz="2400" b="1" i="1" dirty="0"/>
              <a:t> </a:t>
            </a:r>
            <a:r>
              <a:rPr lang="it-IT" sz="2400" b="1" i="1" u="sng" dirty="0"/>
              <a:t>presso lo stesso utilizzatore, </a:t>
            </a:r>
            <a:r>
              <a:rPr lang="it-IT" sz="2400" b="1" i="1" dirty="0"/>
              <a:t>o di rinnovo della missione </a:t>
            </a:r>
            <a:r>
              <a:rPr lang="it-IT" sz="2400" b="1" i="1" u="sng" dirty="0"/>
              <a:t>(anche in tal caso presso lo stesso utilizzatore</a:t>
            </a:r>
            <a:r>
              <a:rPr lang="it-IT" sz="2400" i="1" u="sng" dirty="0"/>
              <a:t>)</a:t>
            </a:r>
            <a:r>
              <a:rPr lang="it-IT" sz="2400" i="1" dirty="0"/>
              <a:t> il contratto di lavoro (…) dovrà indicare la motivazione riferita alle esigenze dell’utilizzatore medesimo»</a:t>
            </a:r>
          </a:p>
          <a:p>
            <a:pPr algn="just">
              <a:buFont typeface="Wingdings" pitchFamily="2" charset="2"/>
              <a:buChar char="Ø"/>
            </a:pPr>
            <a:endParaRPr lang="it-IT" i="1" dirty="0"/>
          </a:p>
          <a:p>
            <a:pPr algn="just">
              <a:buFont typeface="Wingdings" pitchFamily="2" charset="2"/>
              <a:buChar char="Ø"/>
            </a:pPr>
            <a:r>
              <a:rPr lang="it-IT" dirty="0"/>
              <a:t>«</a:t>
            </a:r>
            <a:r>
              <a:rPr lang="it-IT" i="1" dirty="0"/>
              <a:t>A questo proposito è utile precisare che, invece, </a:t>
            </a:r>
            <a:r>
              <a:rPr lang="it-IT" b="1" i="1" u="sng" dirty="0"/>
              <a:t>non sono cumulabili a tale fine i periodi svolti presso diversi utilizzatori</a:t>
            </a:r>
            <a:r>
              <a:rPr lang="it-IT" i="1" dirty="0"/>
              <a:t>, fermo restando il limite massimo di durata di 24 mesi del rapporto (o la diversa soglia individuata dalla contrattazione collettiva)»</a:t>
            </a:r>
          </a:p>
          <a:p>
            <a:pPr algn="just">
              <a:buFont typeface="Wingdings" pitchFamily="2" charset="2"/>
              <a:buChar char="Ø"/>
            </a:pPr>
            <a:endParaRPr lang="it-IT" i="1" dirty="0"/>
          </a:p>
          <a:p>
            <a:pPr algn="just">
              <a:buFont typeface="Wingdings" pitchFamily="2" charset="2"/>
              <a:buChar char="Ø"/>
            </a:pP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874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54CF99-FC87-874D-B2B4-BA950B3F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 La soluzione offerta dalla Circolare n. 17/2018 del Ministero del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E542E7-E8FF-5349-9C86-DBE6819CD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5040560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Circolare del Ministero del lavoro n. 17/2018</a:t>
            </a:r>
          </a:p>
          <a:p>
            <a:pPr algn="just">
              <a:buFont typeface="Wingdings" pitchFamily="2" charset="2"/>
              <a:buChar char="Ø"/>
            </a:pPr>
            <a:r>
              <a:rPr lang="it-IT" i="1" dirty="0"/>
              <a:t>« si evidenzia che l’obbligo di specificare le motivazioni del ricorso alla somministrazione di lavoratori a termine sorge non solo quando i periodi siano riferiti al medesimo utilizzatore nello svolgimento di una missione di durata superiore a 12 mesi, </a:t>
            </a:r>
            <a:r>
              <a:rPr lang="it-IT" b="1" i="1" u="sng" dirty="0"/>
              <a:t>ma anche qualora lo stesso utilizzatore aveva instaurato un precedente contratto di lavoro a termine con il medesimo </a:t>
            </a:r>
            <a:r>
              <a:rPr lang="it-IT" i="1" dirty="0"/>
              <a:t>lavoratore per lo svolgimento di mansioni di pari livello e categoria</a:t>
            </a:r>
            <a:r>
              <a:rPr lang="it-IT" dirty="0"/>
              <a:t>»</a:t>
            </a:r>
            <a:endParaRPr lang="it-IT" i="1" dirty="0"/>
          </a:p>
          <a:p>
            <a:pPr algn="just"/>
            <a:r>
              <a:rPr lang="it-IT" b="1" dirty="0"/>
              <a:t>Obbligo di motivazione sorge anche nel caso di precedente contratto di lavoro a termine fra lo stesso utilizzatore ed il lavoratore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2193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DE7618-146E-044F-84B6-48BA83C4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/>
              <a:t>Casistica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E9661A-7706-4840-8329-BF0F2070E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24000"/>
            <a:ext cx="8856984" cy="5145360"/>
          </a:xfrm>
        </p:spPr>
        <p:txBody>
          <a:bodyPr/>
          <a:lstStyle/>
          <a:p>
            <a:pPr algn="just"/>
            <a:r>
              <a:rPr lang="it-IT" b="1" u="sng" dirty="0"/>
              <a:t>Precedente rapporto a termine inferiore a 12 mesi</a:t>
            </a:r>
            <a:r>
              <a:rPr lang="it-IT" u="sng" dirty="0"/>
              <a:t>:</a:t>
            </a:r>
            <a:r>
              <a:rPr lang="it-IT" dirty="0"/>
              <a:t> la successiva missione presso lo stesso soggetto richiede sempre l’indicazione delle causali (assimilabile a rinnovo)</a:t>
            </a:r>
          </a:p>
          <a:p>
            <a:pPr algn="just"/>
            <a:endParaRPr lang="it-IT" dirty="0"/>
          </a:p>
          <a:p>
            <a:pPr algn="just"/>
            <a:r>
              <a:rPr lang="it-IT" b="1" u="sng" dirty="0"/>
              <a:t>Precedente rapporto pari o superiore a 12 mesi</a:t>
            </a:r>
            <a:r>
              <a:rPr lang="it-IT" dirty="0"/>
              <a:t>: possibile la successiva missione per il periodo rimanente (entro i 24 mesi complessivi) purché vengano specificate le causali</a:t>
            </a:r>
          </a:p>
          <a:p>
            <a:pPr algn="just"/>
            <a:endParaRPr lang="it-IT" dirty="0"/>
          </a:p>
          <a:p>
            <a:pPr algn="just"/>
            <a:r>
              <a:rPr lang="it-IT" b="1" u="sng" dirty="0"/>
              <a:t>Precedente somministrazione fino a 12 mesi</a:t>
            </a:r>
            <a:r>
              <a:rPr lang="it-IT" dirty="0"/>
              <a:t>: utilizzatore potrà assumere direttamente il lavoratore con </a:t>
            </a:r>
            <a:r>
              <a:rPr lang="it-IT" dirty="0" err="1"/>
              <a:t>c.a.t</a:t>
            </a:r>
            <a:r>
              <a:rPr lang="it-IT" dirty="0"/>
              <a:t>. (durata massima 12 mesi) indicando la relativa motivazione</a:t>
            </a:r>
          </a:p>
        </p:txBody>
      </p:sp>
    </p:spTree>
    <p:extLst>
      <p:ext uri="{BB962C8B-B14F-4D97-AF65-F5344CB8AC3E}">
        <p14:creationId xmlns:p14="http://schemas.microsoft.com/office/powerpoint/2010/main" val="27681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2968B8-5E73-6D47-8CCC-06A6B64B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Proroghe e rinnovi: il rapporto fra primo e secondo periodo dell’art. 34 comma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9842F-D551-6F4F-9C4E-BB4BD35EB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808"/>
            <a:ext cx="8964488" cy="5157192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Art. 34, secondo comma: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</a:t>
            </a:r>
            <a:r>
              <a:rPr lang="it-IT" sz="2400" b="1" u="sng" dirty="0"/>
              <a:t>primo periodo</a:t>
            </a:r>
            <a:r>
              <a:rPr lang="it-IT" sz="2400" dirty="0"/>
              <a:t>: prevede l’applicazione dei nuovi limiti</a:t>
            </a:r>
            <a:r>
              <a:rPr lang="it-IT" sz="2400" b="1" dirty="0"/>
              <a:t> </a:t>
            </a:r>
            <a:r>
              <a:rPr lang="it-IT" sz="2400" dirty="0"/>
              <a:t>di 24 mesi complessivi e del regime di causalità per rinnovi e proroghe oltre il 12 mese (artt. 19 e 21 commi 01 e 1)</a:t>
            </a:r>
          </a:p>
          <a:p>
            <a:pPr marL="274320" lvl="1" indent="0" algn="just">
              <a:buNone/>
            </a:pPr>
            <a:endParaRPr lang="it-IT" sz="2400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</a:t>
            </a:r>
            <a:r>
              <a:rPr lang="it-IT" sz="2400" b="1" u="sng" dirty="0"/>
              <a:t>secondo periodo</a:t>
            </a:r>
            <a:r>
              <a:rPr lang="it-IT" sz="2400" i="1" dirty="0"/>
              <a:t>:</a:t>
            </a:r>
            <a:r>
              <a:rPr lang="it-IT" sz="2400" dirty="0"/>
              <a:t> lascia </a:t>
            </a:r>
            <a:r>
              <a:rPr lang="it-IT" sz="2400" u="sng" dirty="0"/>
              <a:t>ampia facoltà derogatoria</a:t>
            </a:r>
            <a:r>
              <a:rPr lang="it-IT" sz="2400" dirty="0"/>
              <a:t> alla contrattazione collettiva del somministratore in tema di proroghe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dirty="0"/>
          </a:p>
          <a:p>
            <a:pPr algn="just"/>
            <a:r>
              <a:rPr lang="it-IT" b="1" dirty="0"/>
              <a:t>art. 47 CCNL</a:t>
            </a:r>
            <a:r>
              <a:rPr lang="it-IT" dirty="0"/>
              <a:t> </a:t>
            </a:r>
            <a:r>
              <a:rPr lang="it-IT" b="1" dirty="0"/>
              <a:t>2014 </a:t>
            </a:r>
            <a:r>
              <a:rPr lang="it-IT" dirty="0"/>
              <a:t>per agenzie di somministrazione : (</a:t>
            </a:r>
            <a:r>
              <a:rPr lang="it-IT" u="sng" dirty="0"/>
              <a:t>no causali</a:t>
            </a:r>
            <a:r>
              <a:rPr lang="it-IT" dirty="0"/>
              <a:t>, </a:t>
            </a:r>
            <a:r>
              <a:rPr lang="it-IT" u="sng" dirty="0"/>
              <a:t>6 proroghe</a:t>
            </a:r>
            <a:r>
              <a:rPr lang="it-IT" dirty="0"/>
              <a:t>, </a:t>
            </a:r>
            <a:r>
              <a:rPr lang="it-IT" u="sng" dirty="0"/>
              <a:t>limite massimo 36 mesi</a:t>
            </a:r>
            <a:r>
              <a:rPr lang="it-IT" dirty="0"/>
              <a:t>)</a:t>
            </a:r>
          </a:p>
          <a:p>
            <a:pPr marL="274320" lvl="1" indent="0" algn="just">
              <a:buNone/>
            </a:pPr>
            <a:r>
              <a:rPr lang="it-IT" sz="2400" dirty="0"/>
              <a:t> </a:t>
            </a:r>
            <a:endParaRPr lang="it-IT" b="1" dirty="0">
              <a:solidFill>
                <a:srgbClr val="292934"/>
              </a:solidFill>
            </a:endParaRPr>
          </a:p>
          <a:p>
            <a:pPr marL="274320" lvl="1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083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475AE0-51A6-224E-B308-8EB524C3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Portata della facoltà derogatoria di cui al secondo periodo dell’art. 34 comma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C538C3-DDB3-C345-9B73-C10190ABA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968552"/>
          </a:xfrm>
        </p:spPr>
        <p:txBody>
          <a:bodyPr>
            <a:normAutofit/>
          </a:bodyPr>
          <a:lstStyle/>
          <a:p>
            <a:r>
              <a:rPr lang="it-IT" sz="2600" b="1" u="sng" dirty="0">
                <a:solidFill>
                  <a:srgbClr val="292934"/>
                </a:solidFill>
              </a:rPr>
              <a:t>Rinnovi</a:t>
            </a:r>
            <a:r>
              <a:rPr lang="it-IT" sz="2600" b="1" dirty="0">
                <a:solidFill>
                  <a:srgbClr val="292934"/>
                </a:solidFill>
              </a:rPr>
              <a:t>:</a:t>
            </a:r>
          </a:p>
          <a:p>
            <a:pPr lvl="1" algn="just">
              <a:buClr>
                <a:srgbClr val="93A299"/>
              </a:buClr>
              <a:buFont typeface="Wingdings" pitchFamily="2" charset="2"/>
              <a:buChar char="Ø"/>
            </a:pPr>
            <a:r>
              <a:rPr lang="it-IT" sz="2600" dirty="0">
                <a:solidFill>
                  <a:srgbClr val="292934"/>
                </a:solidFill>
              </a:rPr>
              <a:t> </a:t>
            </a:r>
            <a:r>
              <a:rPr lang="it-IT" sz="2600" u="sng" dirty="0">
                <a:solidFill>
                  <a:srgbClr val="292934"/>
                </a:solidFill>
              </a:rPr>
              <a:t>La delega alla contrattazione collettiva non investe i rinnovi</a:t>
            </a:r>
            <a:r>
              <a:rPr lang="it-IT" sz="2600" dirty="0">
                <a:solidFill>
                  <a:srgbClr val="292934"/>
                </a:solidFill>
              </a:rPr>
              <a:t>, che quindi cadono subito in regime causale ex art. 21 comma 01</a:t>
            </a:r>
            <a:r>
              <a:rPr lang="it-IT" sz="2400" dirty="0">
                <a:solidFill>
                  <a:srgbClr val="292934"/>
                </a:solidFill>
              </a:rPr>
              <a:t>.</a:t>
            </a:r>
            <a:endParaRPr lang="it-IT" b="1" dirty="0">
              <a:solidFill>
                <a:srgbClr val="292934"/>
              </a:solidFill>
            </a:endParaRPr>
          </a:p>
          <a:p>
            <a:pPr algn="just"/>
            <a:r>
              <a:rPr lang="it-IT" sz="2600" b="1" u="sng" dirty="0">
                <a:solidFill>
                  <a:srgbClr val="292934"/>
                </a:solidFill>
              </a:rPr>
              <a:t>Proroghe</a:t>
            </a:r>
            <a:r>
              <a:rPr lang="it-IT" sz="2600" b="1" dirty="0">
                <a:solidFill>
                  <a:srgbClr val="292934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600" u="sng" dirty="0">
                <a:solidFill>
                  <a:srgbClr val="292934"/>
                </a:solidFill>
              </a:rPr>
              <a:t>Controversa interpretazione della facoltà derogatoria</a:t>
            </a:r>
            <a:r>
              <a:rPr lang="it-IT" sz="2600" b="1" dirty="0">
                <a:solidFill>
                  <a:srgbClr val="292934"/>
                </a:solidFill>
              </a:rPr>
              <a:t>:</a:t>
            </a:r>
          </a:p>
          <a:p>
            <a:pPr lvl="3" algn="just">
              <a:buFont typeface="Wingdings" pitchFamily="2" charset="2"/>
              <a:buChar char="§"/>
            </a:pPr>
            <a:r>
              <a:rPr lang="it-IT" sz="1800" dirty="0">
                <a:solidFill>
                  <a:srgbClr val="292934"/>
                </a:solidFill>
              </a:rPr>
              <a:t>applicabilità della contrattazione collettiva nei limiti di legge </a:t>
            </a:r>
          </a:p>
          <a:p>
            <a:pPr lvl="3" algn="just">
              <a:buFont typeface="Wingdings" pitchFamily="2" charset="2"/>
              <a:buChar char="§"/>
            </a:pPr>
            <a:r>
              <a:rPr lang="it-IT" sz="1800" dirty="0">
                <a:solidFill>
                  <a:srgbClr val="292934"/>
                </a:solidFill>
              </a:rPr>
              <a:t>portata derogatoria della contrattazione collettiva alla  disciplina legale</a:t>
            </a:r>
          </a:p>
          <a:p>
            <a:pPr lvl="3" algn="just">
              <a:buFont typeface="Wingdings" pitchFamily="2" charset="2"/>
              <a:buChar char="§"/>
            </a:pPr>
            <a:r>
              <a:rPr lang="it-IT" sz="1800" dirty="0">
                <a:solidFill>
                  <a:srgbClr val="292934"/>
                </a:solidFill>
              </a:rPr>
              <a:t>soluzioni intermedie (ad es: durata massima 36 mesi, proroghe oltre 12 obbligo causale</a:t>
            </a:r>
            <a:r>
              <a:rPr lang="it-IT" sz="2200" dirty="0">
                <a:solidFill>
                  <a:srgbClr val="292934"/>
                </a:solidFill>
              </a:rPr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600" u="sng" dirty="0">
                <a:solidFill>
                  <a:srgbClr val="292934"/>
                </a:solidFill>
              </a:rPr>
              <a:t>Controversa l’applicazione delle clausole derogatorie antecedenti all’entrata in vigore della riforma</a:t>
            </a:r>
          </a:p>
          <a:p>
            <a:pPr marL="274320" lvl="1" indent="0" algn="just">
              <a:buNone/>
            </a:pPr>
            <a:endParaRPr lang="it-IT" sz="2200" dirty="0">
              <a:solidFill>
                <a:srgbClr val="292934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4062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EBDADC-7E9D-9241-B3B2-595E4791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rgbClr val="D2533C"/>
                </a:solidFill>
              </a:rPr>
              <a:t>Durata massima della somministrazione a tempo determinato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F9EC60-0057-614C-9144-E9DB7B5CF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968552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Il limite massimo di 24 mesi (</a:t>
            </a:r>
            <a:r>
              <a:rPr lang="it-IT" b="1" u="sng" dirty="0"/>
              <a:t>o di quello diverso fissato dalla contrattazione collettiva</a:t>
            </a:r>
            <a:r>
              <a:rPr lang="it-IT" b="1" dirty="0"/>
              <a:t>) opera in riferimento a</a:t>
            </a:r>
            <a:r>
              <a:rPr lang="it-IT" dirty="0"/>
              <a:t>:</a:t>
            </a:r>
          </a:p>
          <a:p>
            <a:pPr algn="just"/>
            <a:endParaRPr lang="it-IT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</a:t>
            </a:r>
            <a:r>
              <a:rPr lang="it-IT" sz="2400" u="sng" dirty="0"/>
              <a:t>Rapporto di lavoro fra somministratore e lavoratore </a:t>
            </a:r>
          </a:p>
          <a:p>
            <a:pPr lvl="2" algn="just">
              <a:buFont typeface="Wingdings" pitchFamily="2" charset="2"/>
              <a:buChar char="§"/>
            </a:pPr>
            <a:r>
              <a:rPr lang="it-IT" sz="2000" dirty="0"/>
              <a:t>(Il contratto può essere rinnovato o prorogato solo all’interno della durata massima indicata)</a:t>
            </a:r>
          </a:p>
          <a:p>
            <a:pPr marL="274320" lvl="1" indent="0" algn="just">
              <a:buNone/>
            </a:pPr>
            <a:endParaRPr lang="it-IT" sz="2400" u="sng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</a:t>
            </a:r>
            <a:r>
              <a:rPr lang="it-IT" sz="2400" u="sng" dirty="0"/>
              <a:t>Rapporto fra lavoratore con il singolo utilizzatore </a:t>
            </a:r>
            <a:r>
              <a:rPr lang="it-IT" sz="2400" dirty="0"/>
              <a:t>(</a:t>
            </a:r>
            <a:r>
              <a:rPr lang="it-IT" sz="2400" b="1" dirty="0"/>
              <a:t>art. 19, comma 2, </a:t>
            </a:r>
            <a:r>
              <a:rPr lang="it-IT" sz="2400" dirty="0"/>
              <a:t>a tal fine si considerano sia i periodi di somministrazione a termine sia quelli svolti con </a:t>
            </a:r>
            <a:r>
              <a:rPr lang="it-IT" sz="2400" dirty="0" err="1"/>
              <a:t>c.a.t</a:t>
            </a:r>
            <a:r>
              <a:rPr lang="it-IT" sz="2400" dirty="0"/>
              <a:t>.)</a:t>
            </a:r>
          </a:p>
          <a:p>
            <a:pPr lvl="2" algn="just">
              <a:buFont typeface="Wingdings" pitchFamily="2" charset="2"/>
              <a:buChar char="§"/>
            </a:pPr>
            <a:r>
              <a:rPr lang="it-IT" sz="2200" dirty="0"/>
              <a:t>(</a:t>
            </a:r>
            <a:r>
              <a:rPr lang="it-IT" sz="2000" dirty="0"/>
              <a:t>il limite di 24 mesi si applica anche alle missioni presso uno stesso utilizzatore, seppure alle dipendenze di diversi somministratori</a:t>
            </a:r>
            <a:r>
              <a:rPr lang="it-IT" sz="2200" dirty="0"/>
              <a:t>)</a:t>
            </a:r>
          </a:p>
          <a:p>
            <a:pPr marL="274320" lvl="1" indent="0" algn="just">
              <a:buNone/>
            </a:pPr>
            <a:endParaRPr lang="it-IT" sz="2400" dirty="0"/>
          </a:p>
          <a:p>
            <a:pPr marL="274320" lvl="1" indent="0" algn="just">
              <a:buNone/>
            </a:pPr>
            <a:endParaRPr lang="it-IT" dirty="0"/>
          </a:p>
          <a:p>
            <a:pPr lvl="1"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573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699362-75FB-3C45-B9A4-63591BED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>
                <a:solidFill>
                  <a:srgbClr val="D2533C"/>
                </a:solidFill>
              </a:rPr>
              <a:t>Durata massima della somministrazione a tempo determinato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CC6488-E851-8F40-8F04-DF06D3431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89654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Raggiunto tale limite, il datore di lavoro non potrà più ricorrere alla somministrazione di lavoro a tempo determinato con lo stesso lavoratore per svolgere mansioni di pari livello e della medesima categoria legale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/>
              <a:t>I contratti di lavoro cessati prima del 14 luglio 2018 vanno computati per il raggiungimento del limite dei 24 mesi</a:t>
            </a:r>
            <a:endParaRPr lang="it-IT" b="1" u="sng" dirty="0"/>
          </a:p>
          <a:p>
            <a:pPr algn="just">
              <a:buFont typeface="Wingdings" pitchFamily="2" charset="2"/>
              <a:buChar char="Ø"/>
            </a:pPr>
            <a:r>
              <a:rPr lang="it-IT" dirty="0"/>
              <a:t> «…</a:t>
            </a:r>
            <a:r>
              <a:rPr lang="it-IT" i="1" dirty="0"/>
              <a:t>si chiarisce che </a:t>
            </a:r>
            <a:r>
              <a:rPr lang="it-IT" i="1" u="sng" dirty="0"/>
              <a:t>il computo dei 24 mesi di lavoro deve tenere conto di tutti i rapporti di lavoro a termine a scopo di somministrazione intercorsi tra le parti, ivi </a:t>
            </a:r>
            <a:r>
              <a:rPr lang="it-IT" b="1" i="1" u="sng" dirty="0"/>
              <a:t>compresi quelli antecedenti alla data di entrata in vigore della riforma</a:t>
            </a:r>
            <a:r>
              <a:rPr lang="it-IT" dirty="0"/>
              <a:t>» </a:t>
            </a:r>
            <a:r>
              <a:rPr lang="it-IT" b="1" u="sng" dirty="0"/>
              <a:t>(Circolare M. L. n. 17/2018)</a:t>
            </a:r>
          </a:p>
          <a:p>
            <a:pPr algn="just">
              <a:buFont typeface="Wingdings" pitchFamily="2" charset="2"/>
              <a:buChar char="Ø"/>
            </a:pPr>
            <a:endParaRPr lang="it-IT" dirty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dirty="0"/>
          </a:p>
          <a:p>
            <a:pPr marL="274320" lvl="1" indent="0" algn="just">
              <a:buNone/>
            </a:pPr>
            <a:endParaRPr lang="it-IT" sz="2400" dirty="0"/>
          </a:p>
          <a:p>
            <a:pPr marL="274320" lvl="1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15274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33899-DB3B-C244-8D58-D67E1D0E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Nuova clausola di contingentamento per la somministrazione a termine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58C963-8FD5-1641-8D52-B10602EF3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1" y="1772816"/>
            <a:ext cx="8815741" cy="4896544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La legge di conversione ha per la prima volta introdotto un limite all’utilizzo dei lavoratori somministrati a termine</a:t>
            </a:r>
          </a:p>
          <a:p>
            <a:pPr algn="just"/>
            <a:r>
              <a:rPr lang="it-IT" b="1" u="sng" dirty="0"/>
              <a:t>Nuovo art. 31, comma 2 </a:t>
            </a:r>
            <a:r>
              <a:rPr lang="it-IT" dirty="0"/>
              <a:t>:</a:t>
            </a:r>
            <a:endParaRPr lang="it-IT" sz="20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2400" dirty="0"/>
              <a:t>«</a:t>
            </a:r>
            <a:r>
              <a:rPr lang="it-IT" sz="2400" i="1" u="sng" dirty="0"/>
              <a:t>Salva diversa previsione dei contratti collettivi applicati dall'utilizzatore e fermo restando il limite disposto dall'articolo 23</a:t>
            </a:r>
            <a:r>
              <a:rPr lang="it-IT" sz="2400" i="1" dirty="0"/>
              <a:t>, </a:t>
            </a:r>
            <a:r>
              <a:rPr lang="it-IT" sz="2400" b="1" i="1" dirty="0"/>
              <a:t>il numero dei lavoratori assunti con contratto a tempo determinato ovvero con contratto di somministrazione a tempo determinato </a:t>
            </a:r>
            <a:r>
              <a:rPr lang="it-IT" sz="2400" b="1" i="1" u="sng" dirty="0"/>
              <a:t>non può eccedere complessivamente il 30 per cento </a:t>
            </a:r>
            <a:r>
              <a:rPr lang="it-IT" sz="2400" i="1" dirty="0"/>
              <a:t>del numero dei lavoratori a tempo indeterminato in forza presso l'utilizzatore al 1° gennaio dell'anno di stipulazione dei predetti contratti</a:t>
            </a:r>
            <a:r>
              <a:rPr lang="it-IT" sz="2400" dirty="0"/>
              <a:t>…»</a:t>
            </a:r>
          </a:p>
          <a:p>
            <a:pPr marL="0" indent="0" algn="just">
              <a:buNone/>
            </a:pPr>
            <a:endParaRPr lang="it-IT" b="1" dirty="0"/>
          </a:p>
          <a:p>
            <a:pPr marL="274320" lvl="1" indent="0" algn="just">
              <a:buNone/>
            </a:pPr>
            <a:endParaRPr lang="it-IT" sz="2400" b="1" dirty="0"/>
          </a:p>
          <a:p>
            <a:pPr algn="just"/>
            <a:endParaRPr lang="it-IT" b="1" dirty="0"/>
          </a:p>
          <a:p>
            <a:pPr marL="0" indent="0" algn="just">
              <a:buNone/>
            </a:pPr>
            <a:endParaRPr lang="it-IT" b="1" dirty="0"/>
          </a:p>
          <a:p>
            <a:pPr algn="just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9824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579296" cy="504056"/>
          </a:xfrm>
        </p:spPr>
        <p:txBody>
          <a:bodyPr>
            <a:noAutofit/>
          </a:bodyPr>
          <a:lstStyle/>
          <a:p>
            <a:pPr algn="just"/>
            <a:r>
              <a:rPr lang="it-IT" sz="3200" b="1" dirty="0"/>
              <a:t>La nozione di somministrazione di lavoro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32859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it-IT" dirty="0"/>
          </a:p>
          <a:p>
            <a:pPr lvl="0" algn="just">
              <a:lnSpc>
                <a:spcPct val="150000"/>
              </a:lnSpc>
            </a:pPr>
            <a:r>
              <a:rPr lang="it-IT" b="1" u="sng" dirty="0"/>
              <a:t>Art. 30 </a:t>
            </a:r>
            <a:r>
              <a:rPr lang="it-IT" b="1" u="sng" dirty="0" err="1"/>
              <a:t>d.lgs</a:t>
            </a:r>
            <a:r>
              <a:rPr lang="it-IT" b="1" u="sng" dirty="0"/>
              <a:t> 81/2015</a:t>
            </a:r>
            <a:r>
              <a:rPr lang="it-IT" dirty="0"/>
              <a:t>: </a:t>
            </a:r>
            <a:r>
              <a:rPr lang="it-IT" i="1" dirty="0"/>
              <a:t>«Il contratto di somministrazione è il contratto, a tempo indeterminato o determinato, con il quale una agenzia di somministrazione autorizzata, ai sensi del d.lgs. 276/2003, mette a disposizione di un utilizzatore uno o più lavoratori suoi dipendenti, i quali, per tutta la durata della missione, svolgono la propria attività nell’interesse e sotto la direzione e il controllo dell’utilizzatore»</a:t>
            </a:r>
          </a:p>
          <a:p>
            <a:pPr lvl="0" algn="just">
              <a:lnSpc>
                <a:spcPct val="150000"/>
              </a:lnSpc>
            </a:pPr>
            <a:endParaRPr lang="it-IT" i="1" dirty="0"/>
          </a:p>
          <a:p>
            <a:pPr lvl="0"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7079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33A780-1791-844B-BDEB-34ADC1EC0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 Nuova clausola di contingentamento per la somministrazione a termine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9BE163-55DB-234B-A933-B14AB0070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040560"/>
          </a:xfrm>
        </p:spPr>
        <p:txBody>
          <a:bodyPr/>
          <a:lstStyle/>
          <a:p>
            <a:pPr algn="just"/>
            <a:r>
              <a:rPr lang="it-IT" b="1" u="sng" dirty="0"/>
              <a:t>Duplice limite</a:t>
            </a:r>
            <a:r>
              <a:rPr lang="it-IT" dirty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20% contratti a tempo terminato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30% </a:t>
            </a:r>
            <a:r>
              <a:rPr lang="it-IT" sz="2400" dirty="0" err="1"/>
              <a:t>c.a.t</a:t>
            </a:r>
            <a:r>
              <a:rPr lang="it-IT" sz="2400" dirty="0"/>
              <a:t>. + contratti di somministrazione a termine</a:t>
            </a:r>
          </a:p>
          <a:p>
            <a:pPr marL="274320" lvl="1" indent="0" algn="just">
              <a:buNone/>
            </a:pPr>
            <a:endParaRPr lang="it-IT" dirty="0"/>
          </a:p>
          <a:p>
            <a:pPr algn="just"/>
            <a:r>
              <a:rPr lang="it-IT" b="1" dirty="0"/>
              <a:t>Limite del 30%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</a:t>
            </a:r>
            <a:r>
              <a:rPr lang="it-IT" sz="2400" u="sng" dirty="0"/>
              <a:t>è derogabile </a:t>
            </a:r>
            <a:r>
              <a:rPr lang="it-IT" sz="2400" dirty="0"/>
              <a:t>dalla contrattazione collettiva dell’utilizzatore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</a:t>
            </a:r>
            <a:r>
              <a:rPr lang="it-IT" sz="2400" u="sng" dirty="0"/>
              <a:t>è ‘cumulabile’ con quello previsto dall’art. 31, comma 1</a:t>
            </a:r>
            <a:r>
              <a:rPr lang="it-IT" sz="2400" dirty="0"/>
              <a:t>, per la </a:t>
            </a:r>
            <a:r>
              <a:rPr lang="it-IT" sz="2400" u="sng" dirty="0"/>
              <a:t>somministrazione a tempo indeterminato</a:t>
            </a:r>
            <a:r>
              <a:rPr lang="it-IT" sz="2400" dirty="0"/>
              <a:t> (20%).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dirty="0"/>
          </a:p>
          <a:p>
            <a:pPr algn="just"/>
            <a:r>
              <a:rPr lang="it-IT" b="1" dirty="0"/>
              <a:t>Esclusi i lavoratori </a:t>
            </a:r>
            <a:r>
              <a:rPr lang="it-IT" dirty="0"/>
              <a:t>somministrati a tempo determinato che rientrino nelle categorie richiamate all’</a:t>
            </a:r>
            <a:r>
              <a:rPr lang="it-IT" b="1" dirty="0"/>
              <a:t>articolo 31, comma 2</a:t>
            </a:r>
          </a:p>
          <a:p>
            <a:pPr algn="just"/>
            <a:endParaRPr lang="it-IT" dirty="0"/>
          </a:p>
          <a:p>
            <a:pPr lvl="1" algn="just">
              <a:buFont typeface="Wingdings" pitchFamily="2" charset="2"/>
              <a:buChar char="Ø"/>
            </a:pPr>
            <a:endParaRPr lang="it-IT" sz="2200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2464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F33899-DB3B-C244-8D58-D67E1D0E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Validità delle clausole previste dai contratti collettivi in vigore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58C963-8FD5-1641-8D52-B10602EF3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896544"/>
          </a:xfrm>
        </p:spPr>
        <p:txBody>
          <a:bodyPr>
            <a:normAutofit/>
          </a:bodyPr>
          <a:lstStyle/>
          <a:p>
            <a:pPr algn="just"/>
            <a:r>
              <a:rPr lang="it-IT" b="1" u="sng" dirty="0"/>
              <a:t>Circolare del Ministero Lavoro n. 17/2018</a:t>
            </a:r>
          </a:p>
          <a:p>
            <a:pPr algn="just"/>
            <a:endParaRPr lang="it-IT" sz="2400" b="1" u="sng" dirty="0"/>
          </a:p>
          <a:p>
            <a:pPr marL="0" indent="0" algn="just">
              <a:buNone/>
            </a:pPr>
            <a:r>
              <a:rPr lang="it-IT" sz="2400" dirty="0"/>
              <a:t>«</a:t>
            </a:r>
            <a:r>
              <a:rPr lang="it-IT" sz="2400" i="1" dirty="0"/>
              <a:t>Si può ritenere che</a:t>
            </a:r>
            <a:r>
              <a:rPr lang="it-IT" sz="2400" b="1" i="1" dirty="0"/>
              <a:t> i contratti collettivi </a:t>
            </a:r>
            <a:r>
              <a:rPr lang="it-IT" sz="2400" i="1" dirty="0"/>
              <a:t>nazionali, territoriali o aziendali stipulati dalle associazioni sindacali comparativamente più rappresentative sul piano nazionale (…), </a:t>
            </a:r>
            <a:r>
              <a:rPr lang="it-IT" sz="2400" b="1" i="1" dirty="0"/>
              <a:t>mantengono la loro validità fino alla naturale scadenza del contratto collettivo </a:t>
            </a:r>
            <a:r>
              <a:rPr lang="it-IT" sz="2400" i="1" dirty="0"/>
              <a:t>sia con riferimento ai limiti quantitativi eventualmente fissati per il ricorso al contratto a tempo determinato sia a quelli fissati per il ricorso alla somministrazione a termine»</a:t>
            </a:r>
            <a:endParaRPr lang="it-IT" sz="2400" b="1" i="1" dirty="0"/>
          </a:p>
          <a:p>
            <a:pPr marL="548640" lvl="2" indent="0" algn="just">
              <a:buNone/>
            </a:pPr>
            <a:endParaRPr lang="it-IT" sz="2400" dirty="0"/>
          </a:p>
          <a:p>
            <a:pPr algn="just"/>
            <a:endParaRPr lang="it-IT" sz="2200" u="sng" dirty="0"/>
          </a:p>
        </p:txBody>
      </p:sp>
    </p:spTree>
    <p:extLst>
      <p:ext uri="{BB962C8B-B14F-4D97-AF65-F5344CB8AC3E}">
        <p14:creationId xmlns:p14="http://schemas.microsoft.com/office/powerpoint/2010/main" val="3745783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FD283A-FBB4-AE4E-BCA1-F66A11B9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b="1" dirty="0">
                <a:solidFill>
                  <a:srgbClr val="D2533C"/>
                </a:solidFill>
              </a:rPr>
              <a:t>Regime transitorio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390E58-9C7B-E84E-B36C-E1C591034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Non è stato previsto un regime </a:t>
            </a:r>
            <a:r>
              <a:rPr lang="it-IT" b="1" i="1" dirty="0"/>
              <a:t>ad hoc</a:t>
            </a:r>
            <a:r>
              <a:rPr lang="it-IT" b="1" dirty="0"/>
              <a:t>, per cui si applica quanto previsto per i contratti a termine. In sintesi</a:t>
            </a:r>
            <a:r>
              <a:rPr lang="it-IT" dirty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A tutte le </a:t>
            </a:r>
            <a:r>
              <a:rPr lang="it-IT" sz="2400" u="sng" dirty="0"/>
              <a:t>somministrazioni stipulate dopo il 14 luglio 2018 si applica la nuova disciplina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u="sng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u="sng" dirty="0"/>
              <a:t>Per quelle in corso sarà possibile effettuare </a:t>
            </a:r>
            <a:r>
              <a:rPr lang="it-IT" sz="2400" b="1" u="sng" dirty="0"/>
              <a:t>rinnovi e proroghe </a:t>
            </a:r>
            <a:r>
              <a:rPr lang="it-IT" sz="2400" u="sng" dirty="0"/>
              <a:t>con la vecchia disciplina sino al 31 ottobre 2018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u="sng" dirty="0"/>
          </a:p>
          <a:p>
            <a:pPr algn="just"/>
            <a:r>
              <a:rPr lang="it-IT" dirty="0"/>
              <a:t>Tale regime transitorio riguarda soltanto i nuovi limiti introdotti dall’art. 1 del decreto dignità (causali e di durata) </a:t>
            </a:r>
            <a:r>
              <a:rPr lang="it-IT" b="1" u="sng" dirty="0"/>
              <a:t>e non i limiti percentuali (30%) di cui all’art. 2</a:t>
            </a:r>
            <a:r>
              <a:rPr lang="it-IT" dirty="0"/>
              <a:t>, che quindi devono considerarsi </a:t>
            </a:r>
            <a:r>
              <a:rPr lang="it-IT" b="1" u="sng" dirty="0"/>
              <a:t>immediatamente vigenti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u="sng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1471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D734AE-15C6-4248-9D6A-CBEBB889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3200" b="1" dirty="0"/>
              <a:t> Ambito di applicazione del nuovo limite del 30%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8D1DA9-7BAC-E640-A9C0-43D8E03F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/>
          <a:lstStyle/>
          <a:p>
            <a:pPr algn="just"/>
            <a:r>
              <a:rPr lang="it-IT" b="1" dirty="0"/>
              <a:t>Il limite del 30% si applica ad ogni nuova assunzione a termine o in somministrazione avvenuta a partire dal 12 agosto 2018.</a:t>
            </a:r>
          </a:p>
          <a:p>
            <a:pPr algn="just"/>
            <a:endParaRPr lang="it-IT" b="1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Pertanto tutti rapporti a termine (</a:t>
            </a:r>
            <a:r>
              <a:rPr lang="it-IT" sz="2400" dirty="0" err="1"/>
              <a:t>c.a.t</a:t>
            </a:r>
            <a:r>
              <a:rPr lang="it-IT" sz="2400" dirty="0"/>
              <a:t>. e somministrazioni) </a:t>
            </a:r>
            <a:r>
              <a:rPr lang="it-IT" sz="2400" u="sng" dirty="0"/>
              <a:t>stipulati ante 12.08.2018 e ancora in corso potranno continuare fino alla loro iniziale scadenza</a:t>
            </a:r>
            <a:r>
              <a:rPr lang="it-IT" sz="2400" dirty="0"/>
              <a:t>, ancorché eccedenti il limite previsto dalla legge.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u="sng" dirty="0"/>
              <a:t>Non sarà invece possibile effettuare nuove assunzioni né proroghe per i rapporti in corso fino a quando il datore di lavoro o l’utilizzatore non rientri entro i nuovi limiti</a:t>
            </a:r>
            <a:r>
              <a:rPr lang="it-IT" sz="2400" dirty="0"/>
              <a:t>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7467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A9459-13D1-DC42-87FC-06C36572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/>
              <a:t>Somministrazione irregolare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865D8C-A28E-9E4D-B0EC-DEACD8F7E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600" b="1" u="sng" dirty="0"/>
              <a:t>La disciplina dei vizi del contratto rimane inalterata</a:t>
            </a:r>
            <a:r>
              <a:rPr lang="it-IT" sz="2600" dirty="0"/>
              <a:t>:</a:t>
            </a:r>
            <a:endParaRPr lang="it-IT" sz="2600" b="1" dirty="0"/>
          </a:p>
          <a:p>
            <a:pPr lvl="1" algn="just">
              <a:buFont typeface="Wingdings" pitchFamily="2" charset="2"/>
              <a:buChar char="Ø"/>
            </a:pPr>
            <a:r>
              <a:rPr lang="it-IT" sz="2600" b="1" dirty="0"/>
              <a:t> art. 38, comma 2: </a:t>
            </a:r>
            <a:r>
              <a:rPr lang="it-IT" sz="2600" dirty="0"/>
              <a:t>costituzione rapporto presso utilizzatore se somministrazione avviene </a:t>
            </a:r>
            <a:r>
              <a:rPr lang="it-IT" sz="2600" i="1" dirty="0"/>
              <a:t>«al di fuori dei limiti e delle condizioni di cui agli </a:t>
            </a:r>
            <a:r>
              <a:rPr lang="it-IT" sz="2600" i="1" u="sng" dirty="0"/>
              <a:t>articoli 31, commi 1 e 2, 32 e 33, comma 1, lettere a), b), c) e d)</a:t>
            </a:r>
            <a:r>
              <a:rPr lang="it-IT" sz="2600" i="1" dirty="0"/>
              <a:t>»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200" b="1" dirty="0"/>
              <a:t>NB</a:t>
            </a:r>
            <a:r>
              <a:rPr lang="it-IT" sz="2200" dirty="0"/>
              <a:t>: </a:t>
            </a:r>
            <a:r>
              <a:rPr lang="it-IT" sz="2200" u="sng" dirty="0"/>
              <a:t>Violazione del limite del 30% consente al lavoratore somministrato di agire per la costituzione del rapporto presso l’utilizzatore</a:t>
            </a:r>
          </a:p>
          <a:p>
            <a:pPr algn="just"/>
            <a:endParaRPr lang="it-IT" sz="2600" b="1" dirty="0"/>
          </a:p>
          <a:p>
            <a:pPr algn="just"/>
            <a:r>
              <a:rPr lang="it-IT" sz="2600" b="1" u="sng" dirty="0"/>
              <a:t>Non è chiaro</a:t>
            </a:r>
            <a:r>
              <a:rPr lang="it-IT" sz="2600" b="1" dirty="0"/>
              <a:t> se l’eventuale insussistenza delle causali, </a:t>
            </a:r>
            <a:r>
              <a:rPr lang="it-IT" sz="2600" dirty="0"/>
              <a:t>seppur riportate nel contratto di lavoro tra prestatore e somministratore, </a:t>
            </a:r>
            <a:r>
              <a:rPr lang="it-IT" sz="2600" b="1" dirty="0"/>
              <a:t>determini la costituzione di un rapporto a tempo indeterminato con l’utilizzatore.</a:t>
            </a:r>
          </a:p>
          <a:p>
            <a:pPr lvl="1" algn="just"/>
            <a:r>
              <a:rPr lang="it-IT" sz="2600" u="sng" dirty="0"/>
              <a:t>Pare essere preferibile la tesi positiva</a:t>
            </a:r>
            <a:r>
              <a:rPr lang="it-IT" sz="2600" b="1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2401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7063F7-9DFD-D746-8B89-3E39D488B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/>
              <a:t>Decadenze ex art. 39 </a:t>
            </a:r>
            <a:r>
              <a:rPr lang="it-IT" sz="3200" b="1" dirty="0" err="1"/>
              <a:t>d.lgs</a:t>
            </a:r>
            <a:r>
              <a:rPr lang="it-IT" sz="3200" b="1" dirty="0"/>
              <a:t> 81/2015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AC7C62-B0F1-D343-8E96-878F467AF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/>
          <a:lstStyle/>
          <a:p>
            <a:pPr algn="just"/>
            <a:r>
              <a:rPr lang="it-IT" b="1" dirty="0"/>
              <a:t>Occorre distinguere: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u="sng" dirty="0"/>
              <a:t>Se il lavoratore chiede la costituzione del rapporto di lavoro con l’utilizzatore</a:t>
            </a:r>
            <a:r>
              <a:rPr lang="it-IT" sz="2400" dirty="0"/>
              <a:t> si applica il regime di decadenza di cui all’</a:t>
            </a:r>
            <a:r>
              <a:rPr lang="it-IT" sz="2400" b="1" dirty="0"/>
              <a:t>art. 6 della legge n. 604/1966 (60 + 180), </a:t>
            </a:r>
            <a:r>
              <a:rPr lang="it-IT" sz="2400" dirty="0"/>
              <a:t>con decorrenza dalla data di cessazione dell’attività lavorativa presso l’utilizzatore </a:t>
            </a:r>
            <a:r>
              <a:rPr lang="it-IT" sz="2400" u="sng" dirty="0"/>
              <a:t>(</a:t>
            </a:r>
            <a:r>
              <a:rPr lang="it-IT" sz="2400" b="1" u="sng" dirty="0"/>
              <a:t>art. 39)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b="1" u="sng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u="sng" dirty="0"/>
              <a:t>Se contesta aspetti propri del rapporto di lavoro con l’Agenzia </a:t>
            </a:r>
            <a:r>
              <a:rPr lang="it-IT" sz="2400" dirty="0"/>
              <a:t>(illegittimità termine, licenziamento dal contratto a tempo indeterminato,..) si applica il </a:t>
            </a:r>
            <a:r>
              <a:rPr lang="it-IT" sz="2400" b="1" dirty="0"/>
              <a:t>nuovo regime </a:t>
            </a:r>
            <a:r>
              <a:rPr lang="it-IT" sz="2400" b="1" dirty="0" err="1"/>
              <a:t>decadenziale</a:t>
            </a:r>
            <a:r>
              <a:rPr lang="it-IT" sz="2400" b="1" dirty="0"/>
              <a:t> ex art. 28 così come modificato dal d. dignità </a:t>
            </a:r>
            <a:r>
              <a:rPr lang="it-IT" sz="2400" dirty="0"/>
              <a:t>(</a:t>
            </a:r>
            <a:r>
              <a:rPr lang="it-IT" sz="2400" b="1" dirty="0"/>
              <a:t>180+180</a:t>
            </a:r>
            <a:r>
              <a:rPr lang="it-IT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3694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15B072-1B4C-4248-9489-B3A2EBB0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/>
              <a:t>Ulteriori Novità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B266CB-13E0-E448-BED0-8B8F8FAF2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Reintroduzione della somministrazione fraudolenta</a:t>
            </a:r>
          </a:p>
          <a:p>
            <a:pPr algn="just"/>
            <a:r>
              <a:rPr lang="it-IT" b="1" dirty="0"/>
              <a:t>art. 38-bis: </a:t>
            </a:r>
            <a:r>
              <a:rPr lang="it-IT" dirty="0"/>
              <a:t>«</a:t>
            </a:r>
            <a:r>
              <a:rPr lang="it-IT" i="1" dirty="0"/>
              <a:t>Ferme restando le sanzioni di cui all'articolo 18 del decreto legislativo 10 settembre 2003, n. 276, quando la somministrazione di lavoro è </a:t>
            </a:r>
            <a:r>
              <a:rPr lang="it-IT" i="1" u="sng" dirty="0"/>
              <a:t>posta in essere con la specifica finalità di eludere norme inderogabili di legge o di contratto collettivo applicate al lavoratore</a:t>
            </a:r>
            <a:r>
              <a:rPr lang="it-IT" i="1" dirty="0"/>
              <a:t>, </a:t>
            </a:r>
            <a:r>
              <a:rPr lang="it-IT" i="1" u="sng" dirty="0"/>
              <a:t>il somministratore e l'utilizzatore sono puniti con la pena dell'ammenda di 20 euro per ciascun lavoratore coinvolto e per ciascun giorno di somministrazione</a:t>
            </a:r>
            <a:r>
              <a:rPr lang="it-IT" dirty="0"/>
              <a:t>»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b="1" dirty="0"/>
              <a:t>Aumento contribuzione: </a:t>
            </a:r>
            <a:r>
              <a:rPr lang="it-IT" dirty="0"/>
              <a:t>ogni rinnovo costa </a:t>
            </a:r>
            <a:r>
              <a:rPr lang="it-IT" u="sng" dirty="0"/>
              <a:t>0,5 punti in più rispetto al contributo addizionale base</a:t>
            </a:r>
            <a:r>
              <a:rPr lang="it-IT" dirty="0"/>
              <a:t>, pari all’1,4 dell’imponibile della retribuzione ai fini previdenziali</a:t>
            </a:r>
            <a:r>
              <a:rPr lang="it-IT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399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E2F3E-5A20-954C-AE03-4ED279FCE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8686800" cy="990600"/>
          </a:xfrm>
        </p:spPr>
        <p:txBody>
          <a:bodyPr/>
          <a:lstStyle/>
          <a:p>
            <a:pPr algn="ctr"/>
            <a:r>
              <a:rPr lang="it-IT" sz="3200" b="1" dirty="0"/>
              <a:t>Caratteri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CDB70E-047F-1E41-8724-59F204E98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24000"/>
            <a:ext cx="8579296" cy="5334000"/>
          </a:xfrm>
        </p:spPr>
        <p:txBody>
          <a:bodyPr>
            <a:noAutofit/>
          </a:bodyPr>
          <a:lstStyle/>
          <a:p>
            <a:r>
              <a:rPr lang="it-IT" u="sng" dirty="0"/>
              <a:t>Tre soggett</a:t>
            </a:r>
            <a:r>
              <a:rPr lang="it-IT" dirty="0"/>
              <a:t>i: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dirty="0"/>
              <a:t> l’utilizzatore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dirty="0"/>
              <a:t> il somministratore (agenzia)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dirty="0"/>
              <a:t> il lavoratore</a:t>
            </a:r>
          </a:p>
          <a:p>
            <a:pPr marL="274320" lvl="1" indent="0">
              <a:buNone/>
            </a:pPr>
            <a:endParaRPr lang="it-IT" sz="2400" dirty="0"/>
          </a:p>
          <a:p>
            <a:r>
              <a:rPr lang="it-IT" u="sng" dirty="0"/>
              <a:t>Due contratti distinti ma funzionalmente collegati</a:t>
            </a:r>
            <a:r>
              <a:rPr lang="it-IT" dirty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dirty="0"/>
              <a:t> </a:t>
            </a:r>
            <a:r>
              <a:rPr lang="it-IT" sz="2400" b="1" dirty="0"/>
              <a:t>contratto commerciale </a:t>
            </a:r>
            <a:r>
              <a:rPr lang="it-IT" sz="2400" dirty="0"/>
              <a:t>(</a:t>
            </a:r>
            <a:r>
              <a:rPr lang="it-IT" sz="2400" b="1" dirty="0"/>
              <a:t>artt. 31 e 33</a:t>
            </a:r>
            <a:r>
              <a:rPr lang="it-IT" sz="2400" dirty="0"/>
              <a:t>)</a:t>
            </a:r>
            <a:r>
              <a:rPr lang="it-IT" sz="2400" b="1" dirty="0"/>
              <a:t>:</a:t>
            </a:r>
            <a:r>
              <a:rPr lang="it-IT" sz="2400" dirty="0"/>
              <a:t> fra utilizzatore e somministratore</a:t>
            </a:r>
          </a:p>
          <a:p>
            <a:pPr lvl="1">
              <a:buFont typeface="Wingdings" pitchFamily="2" charset="2"/>
              <a:buChar char="Ø"/>
            </a:pPr>
            <a:r>
              <a:rPr lang="it-IT" sz="2400" b="1" dirty="0"/>
              <a:t> contratto di lavoro </a:t>
            </a:r>
            <a:r>
              <a:rPr lang="it-IT" sz="2400" dirty="0"/>
              <a:t>(</a:t>
            </a:r>
            <a:r>
              <a:rPr lang="it-IT" sz="2400" b="1" dirty="0"/>
              <a:t>art. 34):</a:t>
            </a:r>
            <a:r>
              <a:rPr lang="it-IT" sz="2400" dirty="0"/>
              <a:t> fra somministratore e lavoratore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208531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579296" cy="990600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err="1"/>
              <a:t>Caratteri</a:t>
            </a:r>
            <a:r>
              <a:rPr lang="de-DE" sz="3200" b="1" dirty="0"/>
              <a:t> </a:t>
            </a:r>
            <a:r>
              <a:rPr lang="de-DE" sz="3200" b="1" dirty="0" err="1"/>
              <a:t>fondamentali</a:t>
            </a:r>
            <a:r>
              <a:rPr lang="de-DE" sz="3200" b="1" dirty="0"/>
              <a:t> della </a:t>
            </a:r>
            <a:r>
              <a:rPr lang="de-DE" sz="3200" b="1" dirty="0" err="1"/>
              <a:t>riforma</a:t>
            </a:r>
            <a:r>
              <a:rPr lang="de-DE" sz="3200" b="1" dirty="0"/>
              <a:t> ex art. 2 </a:t>
            </a:r>
            <a:r>
              <a:rPr lang="de-DE" sz="3200" b="1" dirty="0" err="1"/>
              <a:t>d.l</a:t>
            </a:r>
            <a:r>
              <a:rPr lang="de-DE" sz="3200" b="1" dirty="0"/>
              <a:t>. 87/2018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229200"/>
          </a:xfrm>
        </p:spPr>
        <p:txBody>
          <a:bodyPr>
            <a:normAutofit/>
          </a:bodyPr>
          <a:lstStyle/>
          <a:p>
            <a:pPr algn="just"/>
            <a:r>
              <a:rPr lang="it-IT" b="1" u="sng" dirty="0"/>
              <a:t>Scopo</a:t>
            </a:r>
            <a:r>
              <a:rPr lang="it-IT" dirty="0"/>
              <a:t>: limitare il ricorso alla somministrazione a tempo determinato negli stessi termini in cui è stato limitato l’utilizzo del contratto a termine.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b="1" u="sng" dirty="0"/>
              <a:t>Nuovo principio regolatore</a:t>
            </a:r>
            <a:r>
              <a:rPr lang="it-IT" dirty="0"/>
              <a:t>: al rapporto di lavoro somministrato a tempo determinato si applicano le stesse regole del rapporto di lavoro a termine «diretto», salve alcune deroghe.</a:t>
            </a:r>
          </a:p>
          <a:p>
            <a:pPr algn="just"/>
            <a:endParaRPr lang="it-IT" dirty="0"/>
          </a:p>
          <a:p>
            <a:pPr algn="just"/>
            <a:r>
              <a:rPr lang="it-IT" b="1" u="sng" dirty="0"/>
              <a:t>Ambito di intervento</a:t>
            </a:r>
            <a:r>
              <a:rPr lang="it-IT" dirty="0"/>
              <a:t>: disciplina del rapporto di lavoro a termine tra somministratore e lavoratore, secondo comma dell’art. 34 </a:t>
            </a:r>
            <a:r>
              <a:rPr lang="it-IT" dirty="0" err="1"/>
              <a:t>d.l.gs</a:t>
            </a:r>
            <a:r>
              <a:rPr lang="it-IT" dirty="0"/>
              <a:t>. 81/2015 </a:t>
            </a:r>
            <a:r>
              <a:rPr lang="it-IT" b="1" dirty="0"/>
              <a:t>(la riforma non si applica alla P.A.)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A0C1A6-A943-1042-A4EB-8EE19EE790F7}"/>
              </a:ext>
            </a:extLst>
          </p:cNvPr>
          <p:cNvSpPr txBox="1"/>
          <p:nvPr/>
        </p:nvSpPr>
        <p:spPr>
          <a:xfrm>
            <a:off x="7341704" y="9674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468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533400"/>
            <a:ext cx="8651304" cy="990600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/>
              <a:t>Le </a:t>
            </a:r>
            <a:r>
              <a:rPr lang="de-DE" sz="3200" b="1" dirty="0" err="1"/>
              <a:t>modifiche</a:t>
            </a:r>
            <a:r>
              <a:rPr lang="de-DE" sz="3200" b="1" dirty="0"/>
              <a:t> </a:t>
            </a:r>
            <a:r>
              <a:rPr lang="de-DE" sz="3200" b="1" dirty="0" err="1"/>
              <a:t>all‘art</a:t>
            </a:r>
            <a:r>
              <a:rPr lang="de-DE" sz="3200" b="1" dirty="0"/>
              <a:t>. 34 </a:t>
            </a:r>
            <a:r>
              <a:rPr lang="de-DE" sz="3200" b="1" dirty="0" err="1"/>
              <a:t>secondo</a:t>
            </a:r>
            <a:r>
              <a:rPr lang="de-DE" sz="3200" b="1" dirty="0"/>
              <a:t> </a:t>
            </a:r>
            <a:r>
              <a:rPr lang="de-DE" sz="3200" b="1" dirty="0" err="1"/>
              <a:t>comma</a:t>
            </a:r>
            <a:r>
              <a:rPr lang="de-DE" sz="3200" b="1" dirty="0"/>
              <a:t> del </a:t>
            </a:r>
            <a:r>
              <a:rPr lang="de-DE" sz="3200" b="1" dirty="0" err="1"/>
              <a:t>d.lgs</a:t>
            </a:r>
            <a:r>
              <a:rPr lang="de-DE" sz="3200" b="1" dirty="0"/>
              <a:t> 81/2015</a:t>
            </a:r>
            <a:r>
              <a:rPr lang="de-DE" sz="3200" dirty="0"/>
              <a:t>:</a:t>
            </a:r>
            <a:endParaRPr lang="it-IT" sz="3200" dirty="0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CA4F94C-3340-154D-A499-E94FCEE11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84797"/>
              </p:ext>
            </p:extLst>
          </p:nvPr>
        </p:nvGraphicFramePr>
        <p:xfrm>
          <a:off x="107504" y="1628800"/>
          <a:ext cx="8939660" cy="539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3624">
                  <a:extLst>
                    <a:ext uri="{9D8B030D-6E8A-4147-A177-3AD203B41FA5}">
                      <a16:colId xmlns:a16="http://schemas.microsoft.com/office/drawing/2014/main" val="301677266"/>
                    </a:ext>
                  </a:extLst>
                </a:gridCol>
                <a:gridCol w="4996036">
                  <a:extLst>
                    <a:ext uri="{9D8B030D-6E8A-4147-A177-3AD203B41FA5}">
                      <a16:colId xmlns:a16="http://schemas.microsoft.com/office/drawing/2014/main" val="2050474412"/>
                    </a:ext>
                  </a:extLst>
                </a:gridCol>
              </a:tblGrid>
              <a:tr h="5229200">
                <a:tc>
                  <a:txBody>
                    <a:bodyPr/>
                    <a:lstStyle/>
                    <a:p>
                      <a:pPr algn="just"/>
                      <a:r>
                        <a:rPr lang="it-IT" sz="2200" b="1" dirty="0"/>
                        <a:t>Formulazione originaria:</a:t>
                      </a:r>
                    </a:p>
                    <a:p>
                      <a:pPr algn="just"/>
                      <a:r>
                        <a:rPr lang="it-IT" sz="2000" dirty="0"/>
                        <a:t>«</a:t>
                      </a:r>
                      <a:r>
                        <a:rPr lang="it-IT" sz="2000" b="1" dirty="0"/>
                        <a:t>I)</a:t>
                      </a:r>
                      <a:r>
                        <a:rPr lang="it-IT" sz="2000" i="1" u="none" strike="noStrike" kern="1200" dirty="0">
                          <a:effectLst/>
                        </a:rPr>
                        <a:t>In caso di assunzione a tempo determinato il rapporto di lavoro tra somministratore e lavoratore è soggetto alla disciplina di cui al capo III </a:t>
                      </a:r>
                      <a:r>
                        <a:rPr lang="it-IT" sz="2000" b="0" i="1" u="sng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per quanto compatibile</a:t>
                      </a:r>
                      <a:r>
                        <a:rPr lang="it-IT" sz="2000" i="1" u="none" strike="noStrike" kern="1200" dirty="0">
                          <a:effectLst/>
                        </a:rPr>
                        <a:t>, </a:t>
                      </a:r>
                      <a:r>
                        <a:rPr lang="it-IT" sz="2000" i="1" u="sng" strike="noStrike" kern="1200" dirty="0">
                          <a:effectLst/>
                        </a:rPr>
                        <a:t>con esclusione </a:t>
                      </a:r>
                      <a:r>
                        <a:rPr lang="it-IT" sz="2000" i="1" u="none" strike="noStrike" kern="1200" dirty="0">
                          <a:effectLst/>
                        </a:rPr>
                        <a:t>delle disposizioni di cui agli </a:t>
                      </a:r>
                      <a:r>
                        <a:rPr lang="it-IT" sz="2000" i="1" u="sng" strike="noStrike" kern="1200" dirty="0">
                          <a:effectLst/>
                        </a:rPr>
                        <a:t>articoli 19, commi 1, 2 e 3, 21, 23 e 24</a:t>
                      </a:r>
                      <a:r>
                        <a:rPr lang="it-IT" sz="2000" i="1" u="none" strike="noStrike" kern="1200" dirty="0">
                          <a:effectLst/>
                        </a:rPr>
                        <a:t>. </a:t>
                      </a:r>
                      <a:r>
                        <a:rPr lang="it-IT" sz="2000" b="1" i="1" u="none" strike="noStrike" kern="1200" dirty="0">
                          <a:effectLst/>
                        </a:rPr>
                        <a:t>II) </a:t>
                      </a:r>
                      <a:r>
                        <a:rPr lang="it-IT" sz="2000" i="1" u="none" strike="noStrike" kern="1200" dirty="0">
                          <a:effectLst/>
                        </a:rPr>
                        <a:t>Il termine inizialmente posto al contratto di lavoro può in ogni caso essere prorogato, con il consenso del lavoratore e per atto scritto, nei casi e per la durata previsti dal contratto collettivo applicato dal somministratore</a:t>
                      </a:r>
                      <a:r>
                        <a:rPr lang="it-IT" sz="2000" u="none" strike="noStrike" kern="1200" dirty="0">
                          <a:effectLst/>
                        </a:rPr>
                        <a:t>»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200" b="1" dirty="0"/>
                        <a:t>Modifiche ex art. 2 </a:t>
                      </a:r>
                      <a:r>
                        <a:rPr lang="it-IT" sz="2200" b="1" dirty="0" err="1"/>
                        <a:t>d.l.</a:t>
                      </a:r>
                      <a:r>
                        <a:rPr lang="it-IT" sz="2200" b="1" dirty="0"/>
                        <a:t> 87/2018</a:t>
                      </a:r>
                      <a:r>
                        <a:rPr lang="it-IT" sz="2200" dirty="0"/>
                        <a:t>:</a:t>
                      </a:r>
                    </a:p>
                    <a:p>
                      <a:pPr algn="just"/>
                      <a:r>
                        <a:rPr lang="it-IT" sz="2000" dirty="0"/>
                        <a:t>«</a:t>
                      </a:r>
                      <a:r>
                        <a:rPr lang="it-IT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it-IT" sz="20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 soggetto alla disciplina di cui al capo III, con </a:t>
                      </a:r>
                      <a:r>
                        <a:rPr lang="it-IT" sz="2000" b="0" i="1" u="sng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esclusione delle disposizioni di cui agli articoli 23 e 24</a:t>
                      </a:r>
                      <a:r>
                        <a:rPr lang="it-I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…(omissis)»</a:t>
                      </a:r>
                      <a:endParaRPr lang="it-IT" sz="2000" b="0" i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(Secondo periodo inalterato)</a:t>
                      </a:r>
                    </a:p>
                    <a:p>
                      <a:pPr algn="just"/>
                      <a:endParaRPr lang="it-IT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it-IT" sz="2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Modifiche legge di conversione 96/2018</a:t>
                      </a:r>
                      <a:r>
                        <a:rPr lang="it-IT" sz="2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«….</a:t>
                      </a:r>
                      <a:r>
                        <a:rPr lang="it-IT" sz="20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 soggetto alla disciplina di cui al capo III, </a:t>
                      </a:r>
                      <a:r>
                        <a:rPr lang="it-IT" sz="20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esclusione delle disposizioni di cui agli articoli 21, comma 2, 23 e 24</a:t>
                      </a:r>
                      <a:r>
                        <a:rPr lang="it-IT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…(omissis)»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(Secondo periodo inalterato)</a:t>
                      </a:r>
                    </a:p>
                    <a:p>
                      <a:endParaRPr lang="it-IT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505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273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FE9D42-3DB5-3F49-90CA-8B67C8DB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200" b="1" dirty="0"/>
              <a:t>Nuova disciplina ex art. 34, secondo comma, d.lgs. 81/2015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57D02E-6453-7A46-8C10-DF5A1270B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75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600" b="1" dirty="0"/>
              <a:t>Eliminazione clausola di salvaguardia </a:t>
            </a:r>
            <a:r>
              <a:rPr lang="it-IT" sz="2600" dirty="0"/>
              <a:t>«per quanto compatibile»</a:t>
            </a:r>
            <a:endParaRPr lang="it-IT" sz="2600" b="1" dirty="0"/>
          </a:p>
          <a:p>
            <a:pPr marL="0" indent="0" algn="just">
              <a:buNone/>
            </a:pPr>
            <a:endParaRPr lang="it-IT" b="1" dirty="0"/>
          </a:p>
          <a:p>
            <a:pPr algn="just"/>
            <a:r>
              <a:rPr lang="it-IT" sz="2600" b="1" dirty="0"/>
              <a:t>Norme oggetto disapplicazione</a:t>
            </a:r>
            <a:r>
              <a:rPr lang="it-IT" dirty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Art. 21, comma 2 (successione contratti a termine cd. stop &amp; go)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Art. 23 (numero complessivo dei contratti a termine)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Art. 24 (diritto di precedenza nuove assunzioni)</a:t>
            </a:r>
          </a:p>
          <a:p>
            <a:pPr marL="274320" lvl="1" indent="0" algn="just">
              <a:buNone/>
            </a:pPr>
            <a:endParaRPr lang="it-IT" sz="2400" dirty="0"/>
          </a:p>
          <a:p>
            <a:pPr algn="just">
              <a:buClr>
                <a:srgbClr val="93A299"/>
              </a:buClr>
            </a:pPr>
            <a:r>
              <a:rPr lang="it-IT" sz="2600" b="1" dirty="0"/>
              <a:t>Trovano applicazione in particolare</a:t>
            </a:r>
            <a:r>
              <a:rPr lang="it-IT" b="1" dirty="0"/>
              <a:t>:</a:t>
            </a:r>
          </a:p>
          <a:p>
            <a:pPr lvl="1" algn="just">
              <a:buClr>
                <a:srgbClr val="93A299"/>
              </a:buClr>
              <a:buFont typeface="Wingdings" pitchFamily="2" charset="2"/>
              <a:buChar char="Ø"/>
            </a:pPr>
            <a:r>
              <a:rPr lang="it-IT" sz="2400" dirty="0"/>
              <a:t> il nuovo art. 19 (condizioni per l’apposizione del termine e durata massima) </a:t>
            </a:r>
          </a:p>
          <a:p>
            <a:pPr lvl="1" algn="just">
              <a:buClr>
                <a:srgbClr val="93A299"/>
              </a:buClr>
              <a:buFont typeface="Wingdings" pitchFamily="2" charset="2"/>
              <a:buChar char="Ø"/>
            </a:pPr>
            <a:r>
              <a:rPr lang="it-IT" sz="2400" dirty="0"/>
              <a:t> il nuovo art. 21 comma 01 e 1(nuovo regime di proroghe e rinnovi) </a:t>
            </a:r>
          </a:p>
          <a:p>
            <a:pPr marL="0" lvl="0" indent="0" algn="just">
              <a:buClr>
                <a:srgbClr val="93A299"/>
              </a:buClr>
              <a:buNone/>
            </a:pPr>
            <a:endParaRPr lang="it-IT" dirty="0">
              <a:solidFill>
                <a:srgbClr val="292934"/>
              </a:solidFill>
            </a:endParaRPr>
          </a:p>
          <a:p>
            <a:pPr marL="274320" lvl="1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959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4A4701-B66A-A64E-96B9-1CE953D2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/>
              <a:t>Nuova disciplina della somministrazione a termine ex art. 34, secondo comma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E790F1-8E93-AC49-BAE6-0021E101D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040560"/>
          </a:xfrm>
        </p:spPr>
        <p:txBody>
          <a:bodyPr>
            <a:normAutofit/>
          </a:bodyPr>
          <a:lstStyle/>
          <a:p>
            <a:pPr algn="just"/>
            <a:r>
              <a:rPr lang="it-IT" b="1" u="sng" dirty="0"/>
              <a:t>In sintesi le novità più significative sono</a:t>
            </a:r>
            <a:r>
              <a:rPr lang="it-IT" b="1" dirty="0"/>
              <a:t>:</a:t>
            </a:r>
          </a:p>
          <a:p>
            <a:pPr algn="just"/>
            <a:endParaRPr lang="it-IT" b="1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L’introduzione del </a:t>
            </a:r>
            <a:r>
              <a:rPr lang="it-IT" sz="2400" b="1" u="sng" dirty="0"/>
              <a:t>regime causale</a:t>
            </a:r>
            <a:r>
              <a:rPr lang="it-IT" sz="2400" dirty="0"/>
              <a:t> per i rinnovi e per le proroghe oltre i 12 mesi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Applicazione del limite di </a:t>
            </a:r>
            <a:r>
              <a:rPr lang="it-IT" sz="2400" b="1" u="sng" dirty="0"/>
              <a:t>durata massima</a:t>
            </a:r>
            <a:r>
              <a:rPr lang="it-IT" sz="2400" dirty="0"/>
              <a:t> di 24 mesi già previsto per i contratti a termine</a:t>
            </a:r>
          </a:p>
          <a:p>
            <a:pPr lvl="1" algn="just">
              <a:buFont typeface="Wingdings" pitchFamily="2" charset="2"/>
              <a:buChar char="Ø"/>
            </a:pPr>
            <a:endParaRPr lang="it-IT" sz="2400" dirty="0"/>
          </a:p>
          <a:p>
            <a:pPr lvl="1" algn="just">
              <a:buFont typeface="Wingdings" pitchFamily="2" charset="2"/>
              <a:buChar char="Ø"/>
            </a:pPr>
            <a:r>
              <a:rPr lang="it-IT" sz="2400" dirty="0"/>
              <a:t> La previsione di una nuova </a:t>
            </a:r>
            <a:r>
              <a:rPr lang="it-IT" sz="2400" b="1" u="sng" dirty="0"/>
              <a:t>clausola di contingentamento</a:t>
            </a:r>
            <a:r>
              <a:rPr lang="it-IT" sz="2400" b="1" dirty="0"/>
              <a:t> </a:t>
            </a:r>
            <a:r>
              <a:rPr lang="it-IT" sz="2400" dirty="0"/>
              <a:t>pari al 30% dei lavoratori a tempo indeterminato in forza presso l’utilizzatore</a:t>
            </a: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465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533400"/>
            <a:ext cx="8579296" cy="990600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/>
              <a:t>La causalità nella somministrazione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5157192"/>
          </a:xfrm>
        </p:spPr>
        <p:txBody>
          <a:bodyPr>
            <a:normAutofit/>
          </a:bodyPr>
          <a:lstStyle/>
          <a:p>
            <a:pPr lvl="0" algn="just">
              <a:buClr>
                <a:srgbClr val="93A299"/>
              </a:buClr>
            </a:pPr>
            <a:r>
              <a:rPr lang="it-IT" b="1" dirty="0">
                <a:solidFill>
                  <a:srgbClr val="292934"/>
                </a:solidFill>
              </a:rPr>
              <a:t>Dopo l’entrata in vigore del decreto n. 87/2018 ci si era posti il problema se le causali dovessero essere riferite all’utilizzatore o al somministratore</a:t>
            </a:r>
            <a:r>
              <a:rPr lang="it-IT" dirty="0">
                <a:solidFill>
                  <a:srgbClr val="292934"/>
                </a:solidFill>
              </a:rPr>
              <a:t>.</a:t>
            </a:r>
          </a:p>
          <a:p>
            <a:pPr lvl="0" algn="just">
              <a:buClr>
                <a:srgbClr val="93A299"/>
              </a:buClr>
            </a:pPr>
            <a:endParaRPr lang="it-IT" b="1" dirty="0">
              <a:solidFill>
                <a:srgbClr val="292934"/>
              </a:solidFill>
            </a:endParaRPr>
          </a:p>
          <a:p>
            <a:pPr lvl="0" algn="just">
              <a:buClr>
                <a:srgbClr val="93A299"/>
              </a:buClr>
            </a:pPr>
            <a:r>
              <a:rPr lang="it-IT" b="1" dirty="0">
                <a:solidFill>
                  <a:srgbClr val="292934"/>
                </a:solidFill>
              </a:rPr>
              <a:t>L. 96/2018 introduce comma 1-ter all’art. 2 </a:t>
            </a:r>
            <a:r>
              <a:rPr lang="it-IT" b="1" dirty="0" err="1">
                <a:solidFill>
                  <a:srgbClr val="292934"/>
                </a:solidFill>
              </a:rPr>
              <a:t>d.l.</a:t>
            </a:r>
            <a:r>
              <a:rPr lang="it-IT" b="1" dirty="0">
                <a:solidFill>
                  <a:srgbClr val="292934"/>
                </a:solidFill>
              </a:rPr>
              <a:t> 87/2018</a:t>
            </a:r>
            <a:r>
              <a:rPr lang="it-IT" dirty="0">
                <a:solidFill>
                  <a:srgbClr val="292934"/>
                </a:solidFill>
              </a:rPr>
              <a:t>:</a:t>
            </a:r>
          </a:p>
          <a:p>
            <a:pPr marL="274320" lvl="1" indent="0" algn="just">
              <a:buClr>
                <a:srgbClr val="93A299"/>
              </a:buClr>
              <a:buNone/>
            </a:pPr>
            <a:r>
              <a:rPr lang="it-IT" sz="2400" dirty="0"/>
              <a:t>«</a:t>
            </a:r>
            <a:r>
              <a:rPr lang="it-IT" sz="2400" i="1" u="sng" dirty="0"/>
              <a:t>Le condizioni di cui all'articolo 19, comma 1</a:t>
            </a:r>
            <a:r>
              <a:rPr lang="it-IT" sz="2400" i="1" dirty="0"/>
              <a:t>, del decreto legislativo 15 giugno 2015, n. 81, come sostituito dall'articolo 1, comma 1, lettera a), del presente decreto, </a:t>
            </a:r>
            <a:r>
              <a:rPr lang="it-IT" sz="2400" i="1" u="sng" dirty="0"/>
              <a:t>nel caso di ricorso al contratto di somministrazione di lavoro, </a:t>
            </a:r>
            <a:r>
              <a:rPr lang="it-IT" sz="2400" b="1" i="1" u="sng" dirty="0"/>
              <a:t>si applicano esclusivamente all'utilizzatore</a:t>
            </a:r>
            <a:r>
              <a:rPr lang="it-IT" sz="2400" dirty="0"/>
              <a:t>» </a:t>
            </a:r>
          </a:p>
          <a:p>
            <a:pPr marL="274320" lvl="1" indent="0" algn="just">
              <a:buClr>
                <a:srgbClr val="93A299"/>
              </a:buClr>
              <a:buNone/>
            </a:pPr>
            <a:endParaRPr lang="it-IT" sz="2400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663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1F11F-2140-9342-841F-A09DBFB4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/>
              <a:t>Indicazione delle causali nel contratto di lavoro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FCB9B3-DA52-3A46-9112-F33C91012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La Circolare del Ministero del lavoro n. 17/2018 chiarisce che le causali devono essere indicate nel contratto di lavoro</a:t>
            </a:r>
            <a:r>
              <a:rPr lang="it-IT" dirty="0"/>
              <a:t>: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i="1" dirty="0"/>
              <a:t>«…</a:t>
            </a:r>
            <a:r>
              <a:rPr lang="it-IT" i="1" dirty="0"/>
              <a:t>in caso di durata della somministrazione a termine per un periodo superiore a 12 mesi presso lo stesso utilizzatore, o di rinnovo della missione (anche in tal caso presso lo stesso utilizzatore), </a:t>
            </a:r>
            <a:r>
              <a:rPr lang="it-IT" sz="2400" i="1" u="sng" dirty="0"/>
              <a:t>il contratto di lavoro stipulato dal somministratore con il lavoratore dovrà indicare una motivazione riferita alle esigenze dell’utilizzatore medesimo</a:t>
            </a:r>
            <a:r>
              <a:rPr lang="it-IT" sz="2400" i="1" dirty="0"/>
              <a:t>». </a:t>
            </a:r>
          </a:p>
          <a:p>
            <a:pPr marL="0" indent="0" algn="just">
              <a:buNone/>
            </a:pPr>
            <a:endParaRPr lang="it-IT" sz="2400" b="1" i="1" dirty="0"/>
          </a:p>
          <a:p>
            <a:pPr algn="just"/>
            <a:r>
              <a:rPr lang="it-IT" b="1" dirty="0"/>
              <a:t>Di conseguenza l’Agenzia dovrà richiedere tale motivazione all’azienda utilizzatrice per poi apporla nel contratto di lavoro </a:t>
            </a:r>
          </a:p>
          <a:p>
            <a:pPr algn="just"/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665917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1955</TotalTime>
  <Words>2572</Words>
  <Application>Microsoft Macintosh PowerPoint</Application>
  <PresentationFormat>Presentazione su schermo (4:3)</PresentationFormat>
  <Paragraphs>187</Paragraphs>
  <Slides>26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Chiaro</vt:lpstr>
      <vt:lpstr>Il d. lgs. 81/2015: modifiche apportate dal Decreto Dignità all’istituto della somministrazione di lavoro</vt:lpstr>
      <vt:lpstr>La nozione di somministrazione di lavoro </vt:lpstr>
      <vt:lpstr>Caratteri</vt:lpstr>
      <vt:lpstr>Caratteri fondamentali della riforma ex art. 2 d.l. 87/2018</vt:lpstr>
      <vt:lpstr>Le modifiche all‘art. 34 secondo comma del d.lgs 81/2015:</vt:lpstr>
      <vt:lpstr>Nuova disciplina ex art. 34, secondo comma, d.lgs. 81/2015</vt:lpstr>
      <vt:lpstr>Nuova disciplina della somministrazione a termine ex art. 34, secondo comma</vt:lpstr>
      <vt:lpstr>La causalità nella somministrazione</vt:lpstr>
      <vt:lpstr>Indicazione delle causali nel contratto di lavoro</vt:lpstr>
      <vt:lpstr>Quando sorge l’obbligo di indicare le causali</vt:lpstr>
      <vt:lpstr>Riferibilità del regime causale ‘esclusivamente’ all’utilizzatore</vt:lpstr>
      <vt:lpstr>La soluzione offerta dalla Circolare n. 17/2018 del Ministero del Lavoro</vt:lpstr>
      <vt:lpstr> La soluzione offerta dalla Circolare n. 17/2018 del Ministero del Lavoro</vt:lpstr>
      <vt:lpstr>Casistica</vt:lpstr>
      <vt:lpstr>Proroghe e rinnovi: il rapporto fra primo e secondo periodo dell’art. 34 comma 2</vt:lpstr>
      <vt:lpstr>Portata della facoltà derogatoria di cui al secondo periodo dell’art. 34 comma 2</vt:lpstr>
      <vt:lpstr>Durata massima della somministrazione a tempo determinato</vt:lpstr>
      <vt:lpstr>Durata massima della somministrazione a tempo determinato</vt:lpstr>
      <vt:lpstr>Nuova clausola di contingentamento per la somministrazione a termine</vt:lpstr>
      <vt:lpstr> Nuova clausola di contingentamento per la somministrazione a termine</vt:lpstr>
      <vt:lpstr>Validità delle clausole previste dai contratti collettivi in vigore</vt:lpstr>
      <vt:lpstr>Regime transitorio</vt:lpstr>
      <vt:lpstr> Ambito di applicazione del nuovo limite del 30%</vt:lpstr>
      <vt:lpstr>Somministrazione irregolare</vt:lpstr>
      <vt:lpstr>Decadenze ex art. 39 d.lgs 81/2015</vt:lpstr>
      <vt:lpstr>Ulteriori Novità</vt:lpstr>
    </vt:vector>
  </TitlesOfParts>
  <Company>GBBPER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Giancarlo Giustini</dc:creator>
  <cp:lastModifiedBy>SARA TAGLIAVINI</cp:lastModifiedBy>
  <cp:revision>188</cp:revision>
  <dcterms:created xsi:type="dcterms:W3CDTF">2018-12-06T14:51:01Z</dcterms:created>
  <dcterms:modified xsi:type="dcterms:W3CDTF">2018-12-17T12:28:22Z</dcterms:modified>
</cp:coreProperties>
</file>